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5"/>
  </p:notesMasterIdLst>
  <p:sldIdLst>
    <p:sldId id="256" r:id="rId2"/>
    <p:sldId id="258" r:id="rId3"/>
    <p:sldId id="259" r:id="rId4"/>
    <p:sldId id="284" r:id="rId5"/>
    <p:sldId id="285" r:id="rId6"/>
    <p:sldId id="286" r:id="rId7"/>
    <p:sldId id="287" r:id="rId8"/>
    <p:sldId id="288" r:id="rId9"/>
    <p:sldId id="289" r:id="rId10"/>
    <p:sldId id="290" r:id="rId11"/>
    <p:sldId id="291" r:id="rId12"/>
    <p:sldId id="261" r:id="rId13"/>
    <p:sldId id="265" r:id="rId14"/>
    <p:sldId id="266" r:id="rId15"/>
    <p:sldId id="267" r:id="rId16"/>
    <p:sldId id="278" r:id="rId17"/>
    <p:sldId id="279" r:id="rId18"/>
    <p:sldId id="280" r:id="rId19"/>
    <p:sldId id="281" r:id="rId20"/>
    <p:sldId id="282" r:id="rId21"/>
    <p:sldId id="305" r:id="rId22"/>
    <p:sldId id="269" r:id="rId23"/>
    <p:sldId id="283" r:id="rId24"/>
    <p:sldId id="268" r:id="rId25"/>
    <p:sldId id="270" r:id="rId26"/>
    <p:sldId id="292" r:id="rId27"/>
    <p:sldId id="293" r:id="rId28"/>
    <p:sldId id="295" r:id="rId29"/>
    <p:sldId id="294" r:id="rId30"/>
    <p:sldId id="296" r:id="rId31"/>
    <p:sldId id="297" r:id="rId32"/>
    <p:sldId id="271" r:id="rId33"/>
    <p:sldId id="299" r:id="rId34"/>
    <p:sldId id="300" r:id="rId35"/>
    <p:sldId id="301" r:id="rId36"/>
    <p:sldId id="302" r:id="rId37"/>
    <p:sldId id="273" r:id="rId38"/>
    <p:sldId id="274" r:id="rId39"/>
    <p:sldId id="303" r:id="rId40"/>
    <p:sldId id="275" r:id="rId41"/>
    <p:sldId id="276" r:id="rId42"/>
    <p:sldId id="304" r:id="rId43"/>
    <p:sldId id="277" r:id="rId4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1" d="100"/>
          <a:sy n="71" d="100"/>
        </p:scale>
        <p:origin x="1032" y="48"/>
      </p:cViewPr>
      <p:guideLst>
        <p:guide orient="horz" pos="2183"/>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12D5A-22D2-44B8-969A-5095504391CA}" type="datetimeFigureOut">
              <a:rPr lang="pt-BR" smtClean="0"/>
              <a:t>28/04/2025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95F67E-59C8-4703-9CB3-24C0F67E4A96}" type="slidenum">
              <a:rPr lang="pt-BR" smtClean="0"/>
              <a:t>‹nº›</a:t>
            </a:fld>
            <a:endParaRPr lang="pt-BR"/>
          </a:p>
        </p:txBody>
      </p:sp>
    </p:spTree>
    <p:extLst>
      <p:ext uri="{BB962C8B-B14F-4D97-AF65-F5344CB8AC3E}">
        <p14:creationId xmlns:p14="http://schemas.microsoft.com/office/powerpoint/2010/main" val="1077311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095F67E-59C8-4703-9CB3-24C0F67E4A96}" type="slidenum">
              <a:rPr lang="pt-BR" smtClean="0"/>
              <a:t>17</a:t>
            </a:fld>
            <a:endParaRPr lang="pt-BR"/>
          </a:p>
        </p:txBody>
      </p:sp>
    </p:spTree>
    <p:extLst>
      <p:ext uri="{BB962C8B-B14F-4D97-AF65-F5344CB8AC3E}">
        <p14:creationId xmlns:p14="http://schemas.microsoft.com/office/powerpoint/2010/main" val="331771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39A0E-4E61-7B38-CF67-90AD415E153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206093A-FD76-408A-220F-5B7D192219A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823EFA6-684A-D99A-4504-242CD399F45F}"/>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A9A1FE17-AD94-DA4A-7525-CFEDD1044E1A}"/>
              </a:ext>
            </a:extLst>
          </p:cNvPr>
          <p:cNvSpPr>
            <a:spLocks noGrp="1"/>
          </p:cNvSpPr>
          <p:nvPr>
            <p:ph type="sldNum" sz="quarter" idx="5"/>
          </p:nvPr>
        </p:nvSpPr>
        <p:spPr/>
        <p:txBody>
          <a:bodyPr/>
          <a:lstStyle/>
          <a:p>
            <a:fld id="{4095F67E-59C8-4703-9CB3-24C0F67E4A96}" type="slidenum">
              <a:rPr lang="pt-BR" smtClean="0"/>
              <a:t>19</a:t>
            </a:fld>
            <a:endParaRPr lang="pt-BR"/>
          </a:p>
        </p:txBody>
      </p:sp>
    </p:spTree>
    <p:extLst>
      <p:ext uri="{BB962C8B-B14F-4D97-AF65-F5344CB8AC3E}">
        <p14:creationId xmlns:p14="http://schemas.microsoft.com/office/powerpoint/2010/main" val="858986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895FC-AFC7-AABC-8451-002F4312ABA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0700CAC-7562-A97E-F03A-B7E6C845778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5AB2E43-92D4-B752-4771-9F3E2641C4A3}"/>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2CF57222-6D1D-2DF4-1DF3-6272627EEF28}"/>
              </a:ext>
            </a:extLst>
          </p:cNvPr>
          <p:cNvSpPr>
            <a:spLocks noGrp="1"/>
          </p:cNvSpPr>
          <p:nvPr>
            <p:ph type="sldNum" sz="quarter" idx="5"/>
          </p:nvPr>
        </p:nvSpPr>
        <p:spPr/>
        <p:txBody>
          <a:bodyPr/>
          <a:lstStyle/>
          <a:p>
            <a:fld id="{4095F67E-59C8-4703-9CB3-24C0F67E4A96}" type="slidenum">
              <a:rPr lang="pt-BR" smtClean="0"/>
              <a:t>20</a:t>
            </a:fld>
            <a:endParaRPr lang="pt-BR"/>
          </a:p>
        </p:txBody>
      </p:sp>
    </p:spTree>
    <p:extLst>
      <p:ext uri="{BB962C8B-B14F-4D97-AF65-F5344CB8AC3E}">
        <p14:creationId xmlns:p14="http://schemas.microsoft.com/office/powerpoint/2010/main" val="1160770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42706-C8B0-4A2B-CEEE-ADCA8D5C49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21A43FF-64DF-F00B-1550-D105594DCD0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CE07603-5FDE-BD6E-5108-EB8401ECE643}"/>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6EDDD6FA-BB84-43E7-D314-2DBDB8956047}"/>
              </a:ext>
            </a:extLst>
          </p:cNvPr>
          <p:cNvSpPr>
            <a:spLocks noGrp="1"/>
          </p:cNvSpPr>
          <p:nvPr>
            <p:ph type="sldNum" sz="quarter" idx="5"/>
          </p:nvPr>
        </p:nvSpPr>
        <p:spPr/>
        <p:txBody>
          <a:bodyPr/>
          <a:lstStyle/>
          <a:p>
            <a:fld id="{4095F67E-59C8-4703-9CB3-24C0F67E4A96}" type="slidenum">
              <a:rPr lang="pt-BR" smtClean="0"/>
              <a:t>21</a:t>
            </a:fld>
            <a:endParaRPr lang="pt-BR"/>
          </a:p>
        </p:txBody>
      </p:sp>
    </p:spTree>
    <p:extLst>
      <p:ext uri="{BB962C8B-B14F-4D97-AF65-F5344CB8AC3E}">
        <p14:creationId xmlns:p14="http://schemas.microsoft.com/office/powerpoint/2010/main" val="13814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095F67E-59C8-4703-9CB3-24C0F67E4A96}" type="slidenum">
              <a:rPr lang="pt-BR" smtClean="0"/>
              <a:t>37</a:t>
            </a:fld>
            <a:endParaRPr lang="pt-BR"/>
          </a:p>
        </p:txBody>
      </p:sp>
    </p:spTree>
    <p:extLst>
      <p:ext uri="{BB962C8B-B14F-4D97-AF65-F5344CB8AC3E}">
        <p14:creationId xmlns:p14="http://schemas.microsoft.com/office/powerpoint/2010/main" val="3958168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4658B-073E-002C-CBCF-437772DC474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FCF894C-DB0B-9990-FEF5-C2B0E73F4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18F3F668-7B0D-CB15-378F-CE23A6319B04}"/>
              </a:ext>
            </a:extLst>
          </p:cNvPr>
          <p:cNvSpPr>
            <a:spLocks noGrp="1"/>
          </p:cNvSpPr>
          <p:nvPr>
            <p:ph type="dt" sz="half" idx="10"/>
          </p:nvPr>
        </p:nvSpPr>
        <p:spPr/>
        <p:txBody>
          <a:bodyPr/>
          <a:lstStyle/>
          <a:p>
            <a:fld id="{D9A3D14B-1179-46ED-ABD8-196E5BB9CE23}" type="datetimeFigureOut">
              <a:rPr lang="pt-BR" smtClean="0"/>
              <a:t>28/04/2025</a:t>
            </a:fld>
            <a:endParaRPr lang="pt-BR"/>
          </a:p>
        </p:txBody>
      </p:sp>
      <p:sp>
        <p:nvSpPr>
          <p:cNvPr id="5" name="Espaço Reservado para Rodapé 4">
            <a:extLst>
              <a:ext uri="{FF2B5EF4-FFF2-40B4-BE49-F238E27FC236}">
                <a16:creationId xmlns:a16="http://schemas.microsoft.com/office/drawing/2014/main" id="{BC07F1BF-3F17-48BD-6F16-F8571682A1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CEAF09C-D274-4F19-95F5-B6D47B1CE25A}"/>
              </a:ext>
            </a:extLst>
          </p:cNvPr>
          <p:cNvSpPr>
            <a:spLocks noGrp="1"/>
          </p:cNvSpPr>
          <p:nvPr>
            <p:ph type="sldNum" sz="quarter" idx="12"/>
          </p:nvPr>
        </p:nvSpPr>
        <p:spPr/>
        <p:txBody>
          <a:bodyPr/>
          <a:lstStyle/>
          <a:p>
            <a:fld id="{5A39E9EF-077C-4772-ADBF-5CA8E1D67C13}" type="slidenum">
              <a:rPr lang="pt-BR" smtClean="0"/>
              <a:t>‹nº›</a:t>
            </a:fld>
            <a:endParaRPr lang="pt-BR"/>
          </a:p>
        </p:txBody>
      </p:sp>
    </p:spTree>
    <p:extLst>
      <p:ext uri="{BB962C8B-B14F-4D97-AF65-F5344CB8AC3E}">
        <p14:creationId xmlns:p14="http://schemas.microsoft.com/office/powerpoint/2010/main" val="260985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68ACF-3193-7549-FB41-0788C256461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52B5FD6-94C1-BF0A-1C8C-497BDB8D4DD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26D9397-6154-EF74-18D9-82D151D63037}"/>
              </a:ext>
            </a:extLst>
          </p:cNvPr>
          <p:cNvSpPr>
            <a:spLocks noGrp="1"/>
          </p:cNvSpPr>
          <p:nvPr>
            <p:ph type="dt" sz="half" idx="10"/>
          </p:nvPr>
        </p:nvSpPr>
        <p:spPr/>
        <p:txBody>
          <a:bodyPr/>
          <a:lstStyle/>
          <a:p>
            <a:fld id="{D9A3D14B-1179-46ED-ABD8-196E5BB9CE23}" type="datetimeFigureOut">
              <a:rPr lang="pt-BR" smtClean="0"/>
              <a:t>28/04/2025</a:t>
            </a:fld>
            <a:endParaRPr lang="pt-BR"/>
          </a:p>
        </p:txBody>
      </p:sp>
      <p:sp>
        <p:nvSpPr>
          <p:cNvPr id="5" name="Espaço Reservado para Rodapé 4">
            <a:extLst>
              <a:ext uri="{FF2B5EF4-FFF2-40B4-BE49-F238E27FC236}">
                <a16:creationId xmlns:a16="http://schemas.microsoft.com/office/drawing/2014/main" id="{78871C04-C686-8448-0DE0-3A372A3DDDD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C3C4E5D-AAA1-3B76-88CE-13B7F9B16E31}"/>
              </a:ext>
            </a:extLst>
          </p:cNvPr>
          <p:cNvSpPr>
            <a:spLocks noGrp="1"/>
          </p:cNvSpPr>
          <p:nvPr>
            <p:ph type="sldNum" sz="quarter" idx="12"/>
          </p:nvPr>
        </p:nvSpPr>
        <p:spPr/>
        <p:txBody>
          <a:bodyPr/>
          <a:lstStyle/>
          <a:p>
            <a:fld id="{5A39E9EF-077C-4772-ADBF-5CA8E1D67C13}" type="slidenum">
              <a:rPr lang="pt-BR" smtClean="0"/>
              <a:t>‹nº›</a:t>
            </a:fld>
            <a:endParaRPr lang="pt-BR"/>
          </a:p>
        </p:txBody>
      </p:sp>
    </p:spTree>
    <p:extLst>
      <p:ext uri="{BB962C8B-B14F-4D97-AF65-F5344CB8AC3E}">
        <p14:creationId xmlns:p14="http://schemas.microsoft.com/office/powerpoint/2010/main" val="1657447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05DBA69-9188-B3AB-5A4F-50AEB22C367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A5704EE3-F027-909E-C201-8AB0E9A032A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8C20A4C-91FF-4347-C43A-602AC02EE207}"/>
              </a:ext>
            </a:extLst>
          </p:cNvPr>
          <p:cNvSpPr>
            <a:spLocks noGrp="1"/>
          </p:cNvSpPr>
          <p:nvPr>
            <p:ph type="dt" sz="half" idx="10"/>
          </p:nvPr>
        </p:nvSpPr>
        <p:spPr/>
        <p:txBody>
          <a:bodyPr/>
          <a:lstStyle/>
          <a:p>
            <a:fld id="{D9A3D14B-1179-46ED-ABD8-196E5BB9CE23}" type="datetimeFigureOut">
              <a:rPr lang="pt-BR" smtClean="0"/>
              <a:t>28/04/2025</a:t>
            </a:fld>
            <a:endParaRPr lang="pt-BR"/>
          </a:p>
        </p:txBody>
      </p:sp>
      <p:sp>
        <p:nvSpPr>
          <p:cNvPr id="5" name="Espaço Reservado para Rodapé 4">
            <a:extLst>
              <a:ext uri="{FF2B5EF4-FFF2-40B4-BE49-F238E27FC236}">
                <a16:creationId xmlns:a16="http://schemas.microsoft.com/office/drawing/2014/main" id="{A6B06EF6-CEA1-FDBB-182C-E95EBD203B1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69EE65F-94FB-7292-B540-CA846BD263C5}"/>
              </a:ext>
            </a:extLst>
          </p:cNvPr>
          <p:cNvSpPr>
            <a:spLocks noGrp="1"/>
          </p:cNvSpPr>
          <p:nvPr>
            <p:ph type="sldNum" sz="quarter" idx="12"/>
          </p:nvPr>
        </p:nvSpPr>
        <p:spPr/>
        <p:txBody>
          <a:bodyPr/>
          <a:lstStyle/>
          <a:p>
            <a:fld id="{5A39E9EF-077C-4772-ADBF-5CA8E1D67C13}" type="slidenum">
              <a:rPr lang="pt-BR" smtClean="0"/>
              <a:t>‹nº›</a:t>
            </a:fld>
            <a:endParaRPr lang="pt-BR"/>
          </a:p>
        </p:txBody>
      </p:sp>
    </p:spTree>
    <p:extLst>
      <p:ext uri="{BB962C8B-B14F-4D97-AF65-F5344CB8AC3E}">
        <p14:creationId xmlns:p14="http://schemas.microsoft.com/office/powerpoint/2010/main" val="250850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FC0B4-5FDB-46A2-0687-275DF198CA4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0AA3785-F493-36C8-1286-94CA5D7917B1}"/>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1CF3113-757A-CD81-8031-2DCE0440ADB1}"/>
              </a:ext>
            </a:extLst>
          </p:cNvPr>
          <p:cNvSpPr>
            <a:spLocks noGrp="1"/>
          </p:cNvSpPr>
          <p:nvPr>
            <p:ph type="dt" sz="half" idx="10"/>
          </p:nvPr>
        </p:nvSpPr>
        <p:spPr/>
        <p:txBody>
          <a:bodyPr/>
          <a:lstStyle/>
          <a:p>
            <a:fld id="{D9A3D14B-1179-46ED-ABD8-196E5BB9CE23}" type="datetimeFigureOut">
              <a:rPr lang="pt-BR" smtClean="0"/>
              <a:t>28/04/2025</a:t>
            </a:fld>
            <a:endParaRPr lang="pt-BR"/>
          </a:p>
        </p:txBody>
      </p:sp>
      <p:sp>
        <p:nvSpPr>
          <p:cNvPr id="5" name="Espaço Reservado para Rodapé 4">
            <a:extLst>
              <a:ext uri="{FF2B5EF4-FFF2-40B4-BE49-F238E27FC236}">
                <a16:creationId xmlns:a16="http://schemas.microsoft.com/office/drawing/2014/main" id="{8FBDB0DB-4ADA-2AE8-7B2F-FD3876D3A50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C6A804C-27F2-D060-6FD6-61CC75B85DC8}"/>
              </a:ext>
            </a:extLst>
          </p:cNvPr>
          <p:cNvSpPr>
            <a:spLocks noGrp="1"/>
          </p:cNvSpPr>
          <p:nvPr>
            <p:ph type="sldNum" sz="quarter" idx="12"/>
          </p:nvPr>
        </p:nvSpPr>
        <p:spPr/>
        <p:txBody>
          <a:bodyPr/>
          <a:lstStyle/>
          <a:p>
            <a:fld id="{5A39E9EF-077C-4772-ADBF-5CA8E1D67C13}" type="slidenum">
              <a:rPr lang="pt-BR" smtClean="0"/>
              <a:t>‹nº›</a:t>
            </a:fld>
            <a:endParaRPr lang="pt-BR"/>
          </a:p>
        </p:txBody>
      </p:sp>
    </p:spTree>
    <p:extLst>
      <p:ext uri="{BB962C8B-B14F-4D97-AF65-F5344CB8AC3E}">
        <p14:creationId xmlns:p14="http://schemas.microsoft.com/office/powerpoint/2010/main" val="1402455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17729-A97A-E811-7572-CF18E755852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B3A36FD-BB4C-C19A-8A4A-3DF8BC136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D471C7-E48A-E5D8-C428-4BCCC92CB409}"/>
              </a:ext>
            </a:extLst>
          </p:cNvPr>
          <p:cNvSpPr>
            <a:spLocks noGrp="1"/>
          </p:cNvSpPr>
          <p:nvPr>
            <p:ph type="dt" sz="half" idx="10"/>
          </p:nvPr>
        </p:nvSpPr>
        <p:spPr/>
        <p:txBody>
          <a:bodyPr/>
          <a:lstStyle/>
          <a:p>
            <a:fld id="{D9A3D14B-1179-46ED-ABD8-196E5BB9CE23}" type="datetimeFigureOut">
              <a:rPr lang="pt-BR" smtClean="0"/>
              <a:t>28/04/2025</a:t>
            </a:fld>
            <a:endParaRPr lang="pt-BR"/>
          </a:p>
        </p:txBody>
      </p:sp>
      <p:sp>
        <p:nvSpPr>
          <p:cNvPr id="5" name="Espaço Reservado para Rodapé 4">
            <a:extLst>
              <a:ext uri="{FF2B5EF4-FFF2-40B4-BE49-F238E27FC236}">
                <a16:creationId xmlns:a16="http://schemas.microsoft.com/office/drawing/2014/main" id="{FCDE8BFF-4284-BE43-5359-EB7C91D11E0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AB6DB8-275C-AB15-A414-C3F8EA87B963}"/>
              </a:ext>
            </a:extLst>
          </p:cNvPr>
          <p:cNvSpPr>
            <a:spLocks noGrp="1"/>
          </p:cNvSpPr>
          <p:nvPr>
            <p:ph type="sldNum" sz="quarter" idx="12"/>
          </p:nvPr>
        </p:nvSpPr>
        <p:spPr/>
        <p:txBody>
          <a:bodyPr/>
          <a:lstStyle/>
          <a:p>
            <a:fld id="{5A39E9EF-077C-4772-ADBF-5CA8E1D67C13}" type="slidenum">
              <a:rPr lang="pt-BR" smtClean="0"/>
              <a:t>‹nº›</a:t>
            </a:fld>
            <a:endParaRPr lang="pt-BR"/>
          </a:p>
        </p:txBody>
      </p:sp>
    </p:spTree>
    <p:extLst>
      <p:ext uri="{BB962C8B-B14F-4D97-AF65-F5344CB8AC3E}">
        <p14:creationId xmlns:p14="http://schemas.microsoft.com/office/powerpoint/2010/main" val="341493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555632-4F78-F3CB-7FE3-FFF42C592E7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5C20DFE-B957-0A9C-F5B0-868B4AAAC42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5D9640E-E462-0AFA-FA3E-5DC5DE2A7BE7}"/>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940AAE2-F318-10DB-BB8D-97AA7E8FCA91}"/>
              </a:ext>
            </a:extLst>
          </p:cNvPr>
          <p:cNvSpPr>
            <a:spLocks noGrp="1"/>
          </p:cNvSpPr>
          <p:nvPr>
            <p:ph type="dt" sz="half" idx="10"/>
          </p:nvPr>
        </p:nvSpPr>
        <p:spPr/>
        <p:txBody>
          <a:bodyPr/>
          <a:lstStyle/>
          <a:p>
            <a:fld id="{D9A3D14B-1179-46ED-ABD8-196E5BB9CE23}" type="datetimeFigureOut">
              <a:rPr lang="pt-BR" smtClean="0"/>
              <a:t>28/04/2025</a:t>
            </a:fld>
            <a:endParaRPr lang="pt-BR"/>
          </a:p>
        </p:txBody>
      </p:sp>
      <p:sp>
        <p:nvSpPr>
          <p:cNvPr id="6" name="Espaço Reservado para Rodapé 5">
            <a:extLst>
              <a:ext uri="{FF2B5EF4-FFF2-40B4-BE49-F238E27FC236}">
                <a16:creationId xmlns:a16="http://schemas.microsoft.com/office/drawing/2014/main" id="{EF44D602-5850-83D8-227D-16DD1DD39D1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7CA64E5-7D93-94A9-90B9-1705E508D044}"/>
              </a:ext>
            </a:extLst>
          </p:cNvPr>
          <p:cNvSpPr>
            <a:spLocks noGrp="1"/>
          </p:cNvSpPr>
          <p:nvPr>
            <p:ph type="sldNum" sz="quarter" idx="12"/>
          </p:nvPr>
        </p:nvSpPr>
        <p:spPr/>
        <p:txBody>
          <a:bodyPr/>
          <a:lstStyle/>
          <a:p>
            <a:fld id="{5A39E9EF-077C-4772-ADBF-5CA8E1D67C13}" type="slidenum">
              <a:rPr lang="pt-BR" smtClean="0"/>
              <a:t>‹nº›</a:t>
            </a:fld>
            <a:endParaRPr lang="pt-BR"/>
          </a:p>
        </p:txBody>
      </p:sp>
    </p:spTree>
    <p:extLst>
      <p:ext uri="{BB962C8B-B14F-4D97-AF65-F5344CB8AC3E}">
        <p14:creationId xmlns:p14="http://schemas.microsoft.com/office/powerpoint/2010/main" val="108347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F6AD6-171E-C759-C4FA-42575B7B8E74}"/>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053C28F-A4C0-464E-03A8-1C686F2C8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2C8CF4E-D1E8-8030-313E-2FDAFD0E30E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125E7456-5C09-AFE7-65C3-D6549557C0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F7E443B-565F-E741-8C5B-BA55117AC9E5}"/>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414AF9F-3A25-DDE2-B673-86F1445E8FE2}"/>
              </a:ext>
            </a:extLst>
          </p:cNvPr>
          <p:cNvSpPr>
            <a:spLocks noGrp="1"/>
          </p:cNvSpPr>
          <p:nvPr>
            <p:ph type="dt" sz="half" idx="10"/>
          </p:nvPr>
        </p:nvSpPr>
        <p:spPr/>
        <p:txBody>
          <a:bodyPr/>
          <a:lstStyle/>
          <a:p>
            <a:fld id="{D9A3D14B-1179-46ED-ABD8-196E5BB9CE23}" type="datetimeFigureOut">
              <a:rPr lang="pt-BR" smtClean="0"/>
              <a:t>28/04/2025</a:t>
            </a:fld>
            <a:endParaRPr lang="pt-BR"/>
          </a:p>
        </p:txBody>
      </p:sp>
      <p:sp>
        <p:nvSpPr>
          <p:cNvPr id="8" name="Espaço Reservado para Rodapé 7">
            <a:extLst>
              <a:ext uri="{FF2B5EF4-FFF2-40B4-BE49-F238E27FC236}">
                <a16:creationId xmlns:a16="http://schemas.microsoft.com/office/drawing/2014/main" id="{854A3D0B-D39D-BBA4-BD72-967549F34E37}"/>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A3BD1CBB-7F2B-8E06-EF6B-0708B40B0640}"/>
              </a:ext>
            </a:extLst>
          </p:cNvPr>
          <p:cNvSpPr>
            <a:spLocks noGrp="1"/>
          </p:cNvSpPr>
          <p:nvPr>
            <p:ph type="sldNum" sz="quarter" idx="12"/>
          </p:nvPr>
        </p:nvSpPr>
        <p:spPr/>
        <p:txBody>
          <a:bodyPr/>
          <a:lstStyle/>
          <a:p>
            <a:fld id="{5A39E9EF-077C-4772-ADBF-5CA8E1D67C13}" type="slidenum">
              <a:rPr lang="pt-BR" smtClean="0"/>
              <a:t>‹nº›</a:t>
            </a:fld>
            <a:endParaRPr lang="pt-BR"/>
          </a:p>
        </p:txBody>
      </p:sp>
    </p:spTree>
    <p:extLst>
      <p:ext uri="{BB962C8B-B14F-4D97-AF65-F5344CB8AC3E}">
        <p14:creationId xmlns:p14="http://schemas.microsoft.com/office/powerpoint/2010/main" val="1329939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387DC-B27D-B8F9-0138-C4D949139B5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3FCC5C4-0CFB-879A-8E60-540264D2EDCB}"/>
              </a:ext>
            </a:extLst>
          </p:cNvPr>
          <p:cNvSpPr>
            <a:spLocks noGrp="1"/>
          </p:cNvSpPr>
          <p:nvPr>
            <p:ph type="dt" sz="half" idx="10"/>
          </p:nvPr>
        </p:nvSpPr>
        <p:spPr/>
        <p:txBody>
          <a:bodyPr/>
          <a:lstStyle/>
          <a:p>
            <a:fld id="{D9A3D14B-1179-46ED-ABD8-196E5BB9CE23}" type="datetimeFigureOut">
              <a:rPr lang="pt-BR" smtClean="0"/>
              <a:t>28/04/2025</a:t>
            </a:fld>
            <a:endParaRPr lang="pt-BR"/>
          </a:p>
        </p:txBody>
      </p:sp>
      <p:sp>
        <p:nvSpPr>
          <p:cNvPr id="4" name="Espaço Reservado para Rodapé 3">
            <a:extLst>
              <a:ext uri="{FF2B5EF4-FFF2-40B4-BE49-F238E27FC236}">
                <a16:creationId xmlns:a16="http://schemas.microsoft.com/office/drawing/2014/main" id="{0AD53944-2DFD-1F6A-4808-D7F4FEA6ABA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586BD29-06AD-8091-D08B-4D1C6C412383}"/>
              </a:ext>
            </a:extLst>
          </p:cNvPr>
          <p:cNvSpPr>
            <a:spLocks noGrp="1"/>
          </p:cNvSpPr>
          <p:nvPr>
            <p:ph type="sldNum" sz="quarter" idx="12"/>
          </p:nvPr>
        </p:nvSpPr>
        <p:spPr/>
        <p:txBody>
          <a:bodyPr/>
          <a:lstStyle/>
          <a:p>
            <a:fld id="{5A39E9EF-077C-4772-ADBF-5CA8E1D67C13}" type="slidenum">
              <a:rPr lang="pt-BR" smtClean="0"/>
              <a:t>‹nº›</a:t>
            </a:fld>
            <a:endParaRPr lang="pt-BR"/>
          </a:p>
        </p:txBody>
      </p:sp>
    </p:spTree>
    <p:extLst>
      <p:ext uri="{BB962C8B-B14F-4D97-AF65-F5344CB8AC3E}">
        <p14:creationId xmlns:p14="http://schemas.microsoft.com/office/powerpoint/2010/main" val="668382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0422798C-C64E-D6F7-9DC8-27EF2D107185}"/>
              </a:ext>
            </a:extLst>
          </p:cNvPr>
          <p:cNvSpPr>
            <a:spLocks noGrp="1"/>
          </p:cNvSpPr>
          <p:nvPr>
            <p:ph type="dt" sz="half" idx="10"/>
          </p:nvPr>
        </p:nvSpPr>
        <p:spPr/>
        <p:txBody>
          <a:bodyPr/>
          <a:lstStyle/>
          <a:p>
            <a:fld id="{D9A3D14B-1179-46ED-ABD8-196E5BB9CE23}" type="datetimeFigureOut">
              <a:rPr lang="pt-BR" smtClean="0"/>
              <a:t>28/04/2025</a:t>
            </a:fld>
            <a:endParaRPr lang="pt-BR"/>
          </a:p>
        </p:txBody>
      </p:sp>
      <p:sp>
        <p:nvSpPr>
          <p:cNvPr id="3" name="Espaço Reservado para Rodapé 2">
            <a:extLst>
              <a:ext uri="{FF2B5EF4-FFF2-40B4-BE49-F238E27FC236}">
                <a16:creationId xmlns:a16="http://schemas.microsoft.com/office/drawing/2014/main" id="{BCF3096F-A371-D62F-4713-1778879EDB46}"/>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C57261C6-85D1-28DE-483C-255DDAE07488}"/>
              </a:ext>
            </a:extLst>
          </p:cNvPr>
          <p:cNvSpPr>
            <a:spLocks noGrp="1"/>
          </p:cNvSpPr>
          <p:nvPr>
            <p:ph type="sldNum" sz="quarter" idx="12"/>
          </p:nvPr>
        </p:nvSpPr>
        <p:spPr/>
        <p:txBody>
          <a:bodyPr/>
          <a:lstStyle/>
          <a:p>
            <a:fld id="{5A39E9EF-077C-4772-ADBF-5CA8E1D67C13}" type="slidenum">
              <a:rPr lang="pt-BR" smtClean="0"/>
              <a:t>‹nº›</a:t>
            </a:fld>
            <a:endParaRPr lang="pt-BR"/>
          </a:p>
        </p:txBody>
      </p:sp>
    </p:spTree>
    <p:extLst>
      <p:ext uri="{BB962C8B-B14F-4D97-AF65-F5344CB8AC3E}">
        <p14:creationId xmlns:p14="http://schemas.microsoft.com/office/powerpoint/2010/main" val="2773265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71BE0B-CCDE-8B90-1B42-7C083B379B7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5784059-39FB-C5CB-C850-AB37BA1492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D91E8CD-FFD0-AD3A-2342-794048082B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0EA8CA4-04BB-5917-CBED-0A6F61148E2B}"/>
              </a:ext>
            </a:extLst>
          </p:cNvPr>
          <p:cNvSpPr>
            <a:spLocks noGrp="1"/>
          </p:cNvSpPr>
          <p:nvPr>
            <p:ph type="dt" sz="half" idx="10"/>
          </p:nvPr>
        </p:nvSpPr>
        <p:spPr/>
        <p:txBody>
          <a:bodyPr/>
          <a:lstStyle/>
          <a:p>
            <a:fld id="{D9A3D14B-1179-46ED-ABD8-196E5BB9CE23}" type="datetimeFigureOut">
              <a:rPr lang="pt-BR" smtClean="0"/>
              <a:t>28/04/2025</a:t>
            </a:fld>
            <a:endParaRPr lang="pt-BR"/>
          </a:p>
        </p:txBody>
      </p:sp>
      <p:sp>
        <p:nvSpPr>
          <p:cNvPr id="6" name="Espaço Reservado para Rodapé 5">
            <a:extLst>
              <a:ext uri="{FF2B5EF4-FFF2-40B4-BE49-F238E27FC236}">
                <a16:creationId xmlns:a16="http://schemas.microsoft.com/office/drawing/2014/main" id="{52CF7315-249D-3413-F8E2-6DABFC11453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B24C773-F127-6B89-4FE7-3166D2CCB5FE}"/>
              </a:ext>
            </a:extLst>
          </p:cNvPr>
          <p:cNvSpPr>
            <a:spLocks noGrp="1"/>
          </p:cNvSpPr>
          <p:nvPr>
            <p:ph type="sldNum" sz="quarter" idx="12"/>
          </p:nvPr>
        </p:nvSpPr>
        <p:spPr/>
        <p:txBody>
          <a:bodyPr/>
          <a:lstStyle/>
          <a:p>
            <a:fld id="{5A39E9EF-077C-4772-ADBF-5CA8E1D67C13}" type="slidenum">
              <a:rPr lang="pt-BR" smtClean="0"/>
              <a:t>‹nº›</a:t>
            </a:fld>
            <a:endParaRPr lang="pt-BR"/>
          </a:p>
        </p:txBody>
      </p:sp>
    </p:spTree>
    <p:extLst>
      <p:ext uri="{BB962C8B-B14F-4D97-AF65-F5344CB8AC3E}">
        <p14:creationId xmlns:p14="http://schemas.microsoft.com/office/powerpoint/2010/main" val="3489001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674EC0-6D06-FDF8-8F45-8566C90C4EC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A7C1FAF3-05DD-6D40-1315-F3122E46C5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07CE668B-6A4C-430B-92AC-640D3B39DF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21B5282-18E3-5990-10A5-6B3AB23A0B13}"/>
              </a:ext>
            </a:extLst>
          </p:cNvPr>
          <p:cNvSpPr>
            <a:spLocks noGrp="1"/>
          </p:cNvSpPr>
          <p:nvPr>
            <p:ph type="dt" sz="half" idx="10"/>
          </p:nvPr>
        </p:nvSpPr>
        <p:spPr/>
        <p:txBody>
          <a:bodyPr/>
          <a:lstStyle/>
          <a:p>
            <a:fld id="{D9A3D14B-1179-46ED-ABD8-196E5BB9CE23}" type="datetimeFigureOut">
              <a:rPr lang="pt-BR" smtClean="0"/>
              <a:t>28/04/2025</a:t>
            </a:fld>
            <a:endParaRPr lang="pt-BR"/>
          </a:p>
        </p:txBody>
      </p:sp>
      <p:sp>
        <p:nvSpPr>
          <p:cNvPr id="6" name="Espaço Reservado para Rodapé 5">
            <a:extLst>
              <a:ext uri="{FF2B5EF4-FFF2-40B4-BE49-F238E27FC236}">
                <a16:creationId xmlns:a16="http://schemas.microsoft.com/office/drawing/2014/main" id="{9B184EC1-63BD-435D-FD73-2B82EF5670C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942595-CD99-AC64-1181-7CF952376393}"/>
              </a:ext>
            </a:extLst>
          </p:cNvPr>
          <p:cNvSpPr>
            <a:spLocks noGrp="1"/>
          </p:cNvSpPr>
          <p:nvPr>
            <p:ph type="sldNum" sz="quarter" idx="12"/>
          </p:nvPr>
        </p:nvSpPr>
        <p:spPr/>
        <p:txBody>
          <a:bodyPr/>
          <a:lstStyle/>
          <a:p>
            <a:fld id="{5A39E9EF-077C-4772-ADBF-5CA8E1D67C13}" type="slidenum">
              <a:rPr lang="pt-BR" smtClean="0"/>
              <a:t>‹nº›</a:t>
            </a:fld>
            <a:endParaRPr lang="pt-BR"/>
          </a:p>
        </p:txBody>
      </p:sp>
    </p:spTree>
    <p:extLst>
      <p:ext uri="{BB962C8B-B14F-4D97-AF65-F5344CB8AC3E}">
        <p14:creationId xmlns:p14="http://schemas.microsoft.com/office/powerpoint/2010/main" val="95003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F8078D05-E606-B497-C926-4C9A9D862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FA13287-6468-1E71-CE4D-2BB76F48DA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D91F808-2865-6DBA-6635-6FCC107871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A3D14B-1179-46ED-ABD8-196E5BB9CE23}" type="datetimeFigureOut">
              <a:rPr lang="pt-BR" smtClean="0"/>
              <a:t>28/04/2025</a:t>
            </a:fld>
            <a:endParaRPr lang="pt-BR"/>
          </a:p>
        </p:txBody>
      </p:sp>
      <p:sp>
        <p:nvSpPr>
          <p:cNvPr id="5" name="Espaço Reservado para Rodapé 4">
            <a:extLst>
              <a:ext uri="{FF2B5EF4-FFF2-40B4-BE49-F238E27FC236}">
                <a16:creationId xmlns:a16="http://schemas.microsoft.com/office/drawing/2014/main" id="{DEBA903F-2634-A5CE-1091-D0D4100E9B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0220A05E-1519-1994-2CE2-F1D5FB6B7D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9E9EF-077C-4772-ADBF-5CA8E1D67C13}" type="slidenum">
              <a:rPr lang="pt-BR" smtClean="0"/>
              <a:t>‹nº›</a:t>
            </a:fld>
            <a:endParaRPr lang="pt-BR"/>
          </a:p>
        </p:txBody>
      </p:sp>
    </p:spTree>
    <p:extLst>
      <p:ext uri="{BB962C8B-B14F-4D97-AF65-F5344CB8AC3E}">
        <p14:creationId xmlns:p14="http://schemas.microsoft.com/office/powerpoint/2010/main" val="283107651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hyperlink" Target="https://code.earthengine.google.com/"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55.sv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s.google.com/earth-engine?hl=pt-br"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earth-engine?hl=pt-br"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s.google.com/earth-engine/guides?hl=pt-br" TargetMode="External"/><Relationship Id="rId2" Type="http://schemas.openxmlformats.org/officeDocument/2006/relationships/hyperlink" Target="https://developers.google.com/earth-engine?hl=pt-br" TargetMode="External"/><Relationship Id="rId1" Type="http://schemas.openxmlformats.org/officeDocument/2006/relationships/slideLayout" Target="../slideLayouts/slideLayout6.xml"/><Relationship Id="rId4" Type="http://schemas.openxmlformats.org/officeDocument/2006/relationships/hyperlink" Target="https://developers.google.com/earth-engine/apidoc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hyperlink" Target="https://code.earthengine.googl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hyperlink" Target="https://code.earthengine.google.com/"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9D4533C7-094A-1BB2-4390-E2860B07FB32}"/>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4">
            <a:extLst>
              <a:ext uri="{FF2B5EF4-FFF2-40B4-BE49-F238E27FC236}">
                <a16:creationId xmlns:a16="http://schemas.microsoft.com/office/drawing/2014/main" id="{F53671F6-75FC-E520-3DC3-2F2D6FFB4053}"/>
              </a:ext>
            </a:extLst>
          </p:cNvPr>
          <p:cNvSpPr>
            <a:spLocks noGrp="1"/>
          </p:cNvSpPr>
          <p:nvPr>
            <p:ph type="ctrTitle"/>
          </p:nvPr>
        </p:nvSpPr>
        <p:spPr>
          <a:xfrm>
            <a:off x="1087121" y="4470400"/>
            <a:ext cx="7213600" cy="2387600"/>
          </a:xfrm>
        </p:spPr>
        <p:txBody>
          <a:bodyPr anchor="ctr"/>
          <a:lstStyle/>
          <a:p>
            <a:pPr algn="l"/>
            <a:r>
              <a:rPr lang="pt-BR" dirty="0"/>
              <a:t>Introdução ao Google Earth Engine</a:t>
            </a:r>
          </a:p>
        </p:txBody>
      </p:sp>
    </p:spTree>
    <p:extLst>
      <p:ext uri="{BB962C8B-B14F-4D97-AF65-F5344CB8AC3E}">
        <p14:creationId xmlns:p14="http://schemas.microsoft.com/office/powerpoint/2010/main" val="302532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80798F-4783-5D11-5AEC-B016143FA8F3}"/>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CE1CFEB9-1DFE-7585-760C-37A3E9D8213B}"/>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F99DD219-B2CB-6EBF-87F5-DE15D14F14A4}"/>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B22D7760-EB94-57AF-D645-11F5E6632C79}"/>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D4B365A8-7D56-0132-1158-E295CA82FC20}"/>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Preparação do ambiente de trabalho</a:t>
            </a:r>
          </a:p>
        </p:txBody>
      </p:sp>
      <p:sp>
        <p:nvSpPr>
          <p:cNvPr id="3" name="Título 4">
            <a:extLst>
              <a:ext uri="{FF2B5EF4-FFF2-40B4-BE49-F238E27FC236}">
                <a16:creationId xmlns:a16="http://schemas.microsoft.com/office/drawing/2014/main" id="{DA9C5ABA-D4EE-F3B8-E5E8-75C5B06DFAE4}"/>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Acessando o Google Earth Engine e criando um Cloud Project</a:t>
            </a:r>
          </a:p>
        </p:txBody>
      </p:sp>
      <p:sp>
        <p:nvSpPr>
          <p:cNvPr id="6" name="Elipse 5">
            <a:extLst>
              <a:ext uri="{FF2B5EF4-FFF2-40B4-BE49-F238E27FC236}">
                <a16:creationId xmlns:a16="http://schemas.microsoft.com/office/drawing/2014/main" id="{8BE08EC0-3C5A-3636-1958-881F0DD9D80F}"/>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10</a:t>
            </a:fld>
            <a:endParaRPr lang="pt-BR" sz="1100" b="1" dirty="0"/>
          </a:p>
        </p:txBody>
      </p:sp>
      <p:pic>
        <p:nvPicPr>
          <p:cNvPr id="2" name="Gráfico 1" descr="Peças de quebra-cabeça com preenchimento sólido">
            <a:extLst>
              <a:ext uri="{FF2B5EF4-FFF2-40B4-BE49-F238E27FC236}">
                <a16:creationId xmlns:a16="http://schemas.microsoft.com/office/drawing/2014/main" id="{2B7F0065-3781-187E-DEA2-DE43C2750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500000">
            <a:off x="10688917" y="691903"/>
            <a:ext cx="914400" cy="914400"/>
          </a:xfrm>
          <a:prstGeom prst="rect">
            <a:avLst/>
          </a:prstGeom>
        </p:spPr>
      </p:pic>
      <p:pic>
        <p:nvPicPr>
          <p:cNvPr id="12" name="Imagem 11">
            <a:extLst>
              <a:ext uri="{FF2B5EF4-FFF2-40B4-BE49-F238E27FC236}">
                <a16:creationId xmlns:a16="http://schemas.microsoft.com/office/drawing/2014/main" id="{2A2BA0D6-3B42-D85B-1C11-9DB7E7B0797D}"/>
              </a:ext>
            </a:extLst>
          </p:cNvPr>
          <p:cNvPicPr>
            <a:picLocks noChangeAspect="1"/>
          </p:cNvPicPr>
          <p:nvPr/>
        </p:nvPicPr>
        <p:blipFill>
          <a:blip r:embed="rId4"/>
          <a:stretch>
            <a:fillRect/>
          </a:stretch>
        </p:blipFill>
        <p:spPr>
          <a:xfrm>
            <a:off x="2028799" y="1692676"/>
            <a:ext cx="8134400" cy="4575600"/>
          </a:xfrm>
          <a:prstGeom prst="rect">
            <a:avLst/>
          </a:prstGeom>
        </p:spPr>
      </p:pic>
    </p:spTree>
    <p:extLst>
      <p:ext uri="{BB962C8B-B14F-4D97-AF65-F5344CB8AC3E}">
        <p14:creationId xmlns:p14="http://schemas.microsoft.com/office/powerpoint/2010/main" val="127626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ADD361-CD96-81B4-A9C2-E46E35F44E13}"/>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A5444317-4D6B-101C-AAED-DA804EBBF480}"/>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CA3A959D-7AE5-BC01-2D93-DB65B8A014E5}"/>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718DFE55-D7C0-D968-EC95-9F54A0331B65}"/>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14DC2E19-B76F-EFA6-2336-047791962ED3}"/>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Preparação do ambiente de trabalho</a:t>
            </a:r>
          </a:p>
        </p:txBody>
      </p:sp>
      <p:sp>
        <p:nvSpPr>
          <p:cNvPr id="3" name="Título 4">
            <a:extLst>
              <a:ext uri="{FF2B5EF4-FFF2-40B4-BE49-F238E27FC236}">
                <a16:creationId xmlns:a16="http://schemas.microsoft.com/office/drawing/2014/main" id="{B7F2439E-5E56-DC68-0458-FACCC7A564E4}"/>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Acessando o Google Earth Engine e criando um Cloud Project</a:t>
            </a:r>
          </a:p>
        </p:txBody>
      </p:sp>
      <p:sp>
        <p:nvSpPr>
          <p:cNvPr id="6" name="Elipse 5">
            <a:extLst>
              <a:ext uri="{FF2B5EF4-FFF2-40B4-BE49-F238E27FC236}">
                <a16:creationId xmlns:a16="http://schemas.microsoft.com/office/drawing/2014/main" id="{8FF56226-042C-9B0E-FB13-0E8CAAFB7616}"/>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11</a:t>
            </a:fld>
            <a:endParaRPr lang="pt-BR" sz="1100" b="1" dirty="0"/>
          </a:p>
        </p:txBody>
      </p:sp>
      <p:pic>
        <p:nvPicPr>
          <p:cNvPr id="2" name="Gráfico 1" descr="Peças de quebra-cabeça com preenchimento sólido">
            <a:extLst>
              <a:ext uri="{FF2B5EF4-FFF2-40B4-BE49-F238E27FC236}">
                <a16:creationId xmlns:a16="http://schemas.microsoft.com/office/drawing/2014/main" id="{83B8E605-11F3-E1AB-BCCB-2D6CEAB1DF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500000">
            <a:off x="10688917" y="691903"/>
            <a:ext cx="914400" cy="914400"/>
          </a:xfrm>
          <a:prstGeom prst="rect">
            <a:avLst/>
          </a:prstGeom>
        </p:spPr>
      </p:pic>
      <p:pic>
        <p:nvPicPr>
          <p:cNvPr id="10" name="Imagem 9">
            <a:extLst>
              <a:ext uri="{FF2B5EF4-FFF2-40B4-BE49-F238E27FC236}">
                <a16:creationId xmlns:a16="http://schemas.microsoft.com/office/drawing/2014/main" id="{CCD26D85-A27E-B229-CC11-245AAB68927A}"/>
              </a:ext>
            </a:extLst>
          </p:cNvPr>
          <p:cNvPicPr>
            <a:picLocks noChangeAspect="1"/>
          </p:cNvPicPr>
          <p:nvPr/>
        </p:nvPicPr>
        <p:blipFill>
          <a:blip r:embed="rId4"/>
          <a:stretch>
            <a:fillRect/>
          </a:stretch>
        </p:blipFill>
        <p:spPr>
          <a:xfrm>
            <a:off x="2028799" y="1692676"/>
            <a:ext cx="8134400" cy="4575600"/>
          </a:xfrm>
          <a:prstGeom prst="rect">
            <a:avLst/>
          </a:prstGeom>
        </p:spPr>
      </p:pic>
    </p:spTree>
    <p:extLst>
      <p:ext uri="{BB962C8B-B14F-4D97-AF65-F5344CB8AC3E}">
        <p14:creationId xmlns:p14="http://schemas.microsoft.com/office/powerpoint/2010/main" val="2164669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42595A-982B-B852-1B9A-615BF716EFC3}"/>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ED2A7B68-5AF9-CDD5-FDCF-E2033D62A667}"/>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85D9726C-EF79-9D3E-063A-4FA0E8297C55}"/>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3979BC92-26CC-6736-BE00-0ECC7AFFF8C1}"/>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92B225F7-B41A-3B5F-ACC0-F1299D6C43E2}"/>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Preparação do ambiente de trabalho</a:t>
            </a:r>
          </a:p>
        </p:txBody>
      </p:sp>
      <p:sp>
        <p:nvSpPr>
          <p:cNvPr id="3" name="Título 4">
            <a:extLst>
              <a:ext uri="{FF2B5EF4-FFF2-40B4-BE49-F238E27FC236}">
                <a16:creationId xmlns:a16="http://schemas.microsoft.com/office/drawing/2014/main" id="{18195A59-B32C-FF2E-301B-1EA2F08DE8F0}"/>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Tour da plataforma</a:t>
            </a:r>
          </a:p>
        </p:txBody>
      </p:sp>
      <p:sp>
        <p:nvSpPr>
          <p:cNvPr id="6" name="Elipse 5">
            <a:extLst>
              <a:ext uri="{FF2B5EF4-FFF2-40B4-BE49-F238E27FC236}">
                <a16:creationId xmlns:a16="http://schemas.microsoft.com/office/drawing/2014/main" id="{0F83F875-5EF5-4F53-73E4-A8F4D1D284F4}"/>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12</a:t>
            </a:fld>
            <a:endParaRPr lang="pt-BR" sz="1100" b="1" dirty="0"/>
          </a:p>
        </p:txBody>
      </p:sp>
      <p:pic>
        <p:nvPicPr>
          <p:cNvPr id="9" name="Gráfico 8" descr="Peças de quebra-cabeça com preenchimento sólido">
            <a:extLst>
              <a:ext uri="{FF2B5EF4-FFF2-40B4-BE49-F238E27FC236}">
                <a16:creationId xmlns:a16="http://schemas.microsoft.com/office/drawing/2014/main" id="{E9B3864E-0D65-98EE-4C16-43AA426455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500000">
            <a:off x="10688917" y="691903"/>
            <a:ext cx="914400" cy="914400"/>
          </a:xfrm>
          <a:prstGeom prst="rect">
            <a:avLst/>
          </a:prstGeom>
        </p:spPr>
      </p:pic>
      <p:pic>
        <p:nvPicPr>
          <p:cNvPr id="14" name="Imagem 13">
            <a:extLst>
              <a:ext uri="{FF2B5EF4-FFF2-40B4-BE49-F238E27FC236}">
                <a16:creationId xmlns:a16="http://schemas.microsoft.com/office/drawing/2014/main" id="{01DAA075-3219-0139-A736-787513D875E4}"/>
              </a:ext>
            </a:extLst>
          </p:cNvPr>
          <p:cNvPicPr>
            <a:picLocks noChangeAspect="1"/>
          </p:cNvPicPr>
          <p:nvPr/>
        </p:nvPicPr>
        <p:blipFill>
          <a:blip r:embed="rId4"/>
          <a:stretch>
            <a:fillRect/>
          </a:stretch>
        </p:blipFill>
        <p:spPr>
          <a:xfrm>
            <a:off x="2028799" y="1692676"/>
            <a:ext cx="8134400" cy="4575600"/>
          </a:xfrm>
          <a:prstGeom prst="rect">
            <a:avLst/>
          </a:prstGeom>
        </p:spPr>
      </p:pic>
      <p:sp>
        <p:nvSpPr>
          <p:cNvPr id="15" name="Retângulo: Cantos Arredondados 14">
            <a:extLst>
              <a:ext uri="{FF2B5EF4-FFF2-40B4-BE49-F238E27FC236}">
                <a16:creationId xmlns:a16="http://schemas.microsoft.com/office/drawing/2014/main" id="{9DE858DD-2790-C717-EF6E-6E9A0D51A980}"/>
              </a:ext>
            </a:extLst>
          </p:cNvPr>
          <p:cNvSpPr/>
          <p:nvPr/>
        </p:nvSpPr>
        <p:spPr>
          <a:xfrm>
            <a:off x="8607552" y="1721249"/>
            <a:ext cx="207264" cy="223375"/>
          </a:xfrm>
          <a:prstGeom prst="round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 name="Conector de Seta Reta 16">
            <a:extLst>
              <a:ext uri="{FF2B5EF4-FFF2-40B4-BE49-F238E27FC236}">
                <a16:creationId xmlns:a16="http://schemas.microsoft.com/office/drawing/2014/main" id="{40DB5778-868D-A994-E291-219E98D09A43}"/>
              </a:ext>
            </a:extLst>
          </p:cNvPr>
          <p:cNvCxnSpPr>
            <a:cxnSpLocks/>
          </p:cNvCxnSpPr>
          <p:nvPr/>
        </p:nvCxnSpPr>
        <p:spPr>
          <a:xfrm flipV="1">
            <a:off x="8703263" y="1504949"/>
            <a:ext cx="0" cy="180000"/>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F598A23A-F77E-2498-5353-B045A0403CD1}"/>
              </a:ext>
            </a:extLst>
          </p:cNvPr>
          <p:cNvSpPr txBox="1"/>
          <p:nvPr/>
        </p:nvSpPr>
        <p:spPr>
          <a:xfrm>
            <a:off x="7849314" y="1249160"/>
            <a:ext cx="1732282" cy="246221"/>
          </a:xfrm>
          <a:prstGeom prst="rect">
            <a:avLst/>
          </a:prstGeom>
          <a:noFill/>
        </p:spPr>
        <p:txBody>
          <a:bodyPr wrap="square" rtlCol="0" anchor="ctr">
            <a:spAutoFit/>
          </a:bodyPr>
          <a:lstStyle/>
          <a:p>
            <a:pPr algn="ctr"/>
            <a:r>
              <a:rPr lang="pt-BR" sz="1000" dirty="0">
                <a:latin typeface="Montserrat Medium" pitchFamily="2" charset="0"/>
              </a:rPr>
              <a:t>Ajuda</a:t>
            </a:r>
          </a:p>
        </p:txBody>
      </p:sp>
      <p:sp>
        <p:nvSpPr>
          <p:cNvPr id="19" name="CaixaDeTexto 18">
            <a:extLst>
              <a:ext uri="{FF2B5EF4-FFF2-40B4-BE49-F238E27FC236}">
                <a16:creationId xmlns:a16="http://schemas.microsoft.com/office/drawing/2014/main" id="{0BE5F67F-F1DF-D64A-E370-5B242F05A268}"/>
              </a:ext>
            </a:extLst>
          </p:cNvPr>
          <p:cNvSpPr txBox="1"/>
          <p:nvPr/>
        </p:nvSpPr>
        <p:spPr>
          <a:xfrm>
            <a:off x="640078" y="6354649"/>
            <a:ext cx="4680000" cy="246221"/>
          </a:xfrm>
          <a:prstGeom prst="rect">
            <a:avLst/>
          </a:prstGeom>
          <a:noFill/>
        </p:spPr>
        <p:txBody>
          <a:bodyPr wrap="square" rtlCol="0">
            <a:spAutoFit/>
          </a:bodyPr>
          <a:lstStyle/>
          <a:p>
            <a:pPr algn="just"/>
            <a:r>
              <a:rPr lang="pt-BR" sz="1000" dirty="0">
                <a:hlinkClick r:id="rId5"/>
              </a:rPr>
              <a:t>https://code.earthengine.google.com/</a:t>
            </a:r>
            <a:endParaRPr lang="pt-BR" sz="1000" dirty="0"/>
          </a:p>
        </p:txBody>
      </p:sp>
    </p:spTree>
    <p:extLst>
      <p:ext uri="{BB962C8B-B14F-4D97-AF65-F5344CB8AC3E}">
        <p14:creationId xmlns:p14="http://schemas.microsoft.com/office/powerpoint/2010/main" val="2753229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DB0E4-A162-16E8-D131-557F906324B4}"/>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6701103-F53E-8900-CF4C-82FB5762E644}"/>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3BA2A4FC-DF18-76D4-8182-20A8D08E54F2}"/>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3019BFA6-424D-F418-6D9E-14644AF81C34}"/>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3FE2F1A2-7CC1-1F38-C66D-E299631CDF56}"/>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4313318C-FC21-7C6B-A491-F0511A44EFF9}"/>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Linguagens de programação</a:t>
            </a:r>
          </a:p>
        </p:txBody>
      </p:sp>
      <p:sp>
        <p:nvSpPr>
          <p:cNvPr id="6" name="Elipse 5">
            <a:extLst>
              <a:ext uri="{FF2B5EF4-FFF2-40B4-BE49-F238E27FC236}">
                <a16:creationId xmlns:a16="http://schemas.microsoft.com/office/drawing/2014/main" id="{40215F62-5253-40A8-1324-E418794B2B7F}"/>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13</a:t>
            </a:fld>
            <a:endParaRPr lang="pt-BR" sz="1100" b="1" dirty="0"/>
          </a:p>
        </p:txBody>
      </p:sp>
      <p:sp>
        <p:nvSpPr>
          <p:cNvPr id="2" name="CaixaDeTexto 1">
            <a:extLst>
              <a:ext uri="{FF2B5EF4-FFF2-40B4-BE49-F238E27FC236}">
                <a16:creationId xmlns:a16="http://schemas.microsoft.com/office/drawing/2014/main" id="{1DE7E46F-4505-4251-BC1F-7B1F9C8D9896}"/>
              </a:ext>
            </a:extLst>
          </p:cNvPr>
          <p:cNvSpPr txBox="1"/>
          <p:nvPr/>
        </p:nvSpPr>
        <p:spPr>
          <a:xfrm>
            <a:off x="741680" y="1761565"/>
            <a:ext cx="9650207" cy="1200329"/>
          </a:xfrm>
          <a:prstGeom prst="rect">
            <a:avLst/>
          </a:prstGeom>
          <a:noFill/>
        </p:spPr>
        <p:txBody>
          <a:bodyPr wrap="square" rtlCol="0">
            <a:spAutoFit/>
          </a:bodyPr>
          <a:lstStyle/>
          <a:p>
            <a:pPr algn="just"/>
            <a:r>
              <a:rPr lang="pt-BR" dirty="0"/>
              <a:t>Uma linguagem de programação é um sistema formal usado para instruir uma máquina (computador) a realizar tarefas. É como um idioma específico para que os humanos possam se comunicar com os computadores, permitindo-lhes criar programas e aplicações.</a:t>
            </a:r>
          </a:p>
        </p:txBody>
      </p:sp>
      <p:pic>
        <p:nvPicPr>
          <p:cNvPr id="2050" name="Picture 2" descr="Python, o que é ? Vagas e salários - lginfo - soluções">
            <a:extLst>
              <a:ext uri="{FF2B5EF4-FFF2-40B4-BE49-F238E27FC236}">
                <a16:creationId xmlns:a16="http://schemas.microsoft.com/office/drawing/2014/main" id="{E41FA4BC-7D22-F7E2-3AB6-E82C6D1B7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038" y="3896107"/>
            <a:ext cx="12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vaScript – Wikipédia, a enciclopédia livre">
            <a:extLst>
              <a:ext uri="{FF2B5EF4-FFF2-40B4-BE49-F238E27FC236}">
                <a16:creationId xmlns:a16="http://schemas.microsoft.com/office/drawing/2014/main" id="{BE0B9B64-589C-BC30-3C31-9BA8BA02B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031" y="491841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 - Wikipedia">
            <a:extLst>
              <a:ext uri="{FF2B5EF4-FFF2-40B4-BE49-F238E27FC236}">
                <a16:creationId xmlns:a16="http://schemas.microsoft.com/office/drawing/2014/main" id="{E83F1294-863A-9303-B902-F6730B467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6718" y="4918412"/>
            <a:ext cx="6395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ua (programming language) - Wikipedia">
            <a:extLst>
              <a:ext uri="{FF2B5EF4-FFF2-40B4-BE49-F238E27FC236}">
                <a16:creationId xmlns:a16="http://schemas.microsoft.com/office/drawing/2014/main" id="{FC504521-248C-D86F-FA79-44FC4F589B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0562" y="3896107"/>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Cantos Arredondados 10">
            <a:extLst>
              <a:ext uri="{FF2B5EF4-FFF2-40B4-BE49-F238E27FC236}">
                <a16:creationId xmlns:a16="http://schemas.microsoft.com/office/drawing/2014/main" id="{84067DBD-031E-30D1-B216-6FE00C06AF39}"/>
              </a:ext>
            </a:extLst>
          </p:cNvPr>
          <p:cNvSpPr/>
          <p:nvPr/>
        </p:nvSpPr>
        <p:spPr>
          <a:xfrm>
            <a:off x="4858031" y="4738412"/>
            <a:ext cx="1080000" cy="1080000"/>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28416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10" presetClass="entr" presetSubtype="0" fill="hold" nodeType="withEffect">
                                  <p:stCondLst>
                                    <p:cond delay="0"/>
                                  </p:stCondLst>
                                  <p:childTnLst>
                                    <p:set>
                                      <p:cBhvr>
                                        <p:cTn id="12" dur="1" fill="hold">
                                          <p:stCondLst>
                                            <p:cond delay="0"/>
                                          </p:stCondLst>
                                        </p:cTn>
                                        <p:tgtEl>
                                          <p:spTgt spid="2054"/>
                                        </p:tgtEl>
                                        <p:attrNameLst>
                                          <p:attrName>style.visibility</p:attrName>
                                        </p:attrNameLst>
                                      </p:cBhvr>
                                      <p:to>
                                        <p:strVal val="visible"/>
                                      </p:to>
                                    </p:set>
                                    <p:animEffect transition="in" filter="fade">
                                      <p:cBhvr>
                                        <p:cTn id="13" dur="500"/>
                                        <p:tgtEl>
                                          <p:spTgt spid="2054"/>
                                        </p:tgtEl>
                                      </p:cBhvr>
                                    </p:animEffect>
                                  </p:childTnLst>
                                </p:cTn>
                              </p:par>
                              <p:par>
                                <p:cTn id="14" presetID="10" presetClass="entr" presetSubtype="0" fill="hold" nodeType="withEffect">
                                  <p:stCondLst>
                                    <p:cond delay="0"/>
                                  </p:stCondLst>
                                  <p:childTnLst>
                                    <p:set>
                                      <p:cBhvr>
                                        <p:cTn id="15" dur="1" fill="hold">
                                          <p:stCondLst>
                                            <p:cond delay="0"/>
                                          </p:stCondLst>
                                        </p:cTn>
                                        <p:tgtEl>
                                          <p:spTgt spid="2056"/>
                                        </p:tgtEl>
                                        <p:attrNameLst>
                                          <p:attrName>style.visibility</p:attrName>
                                        </p:attrNameLst>
                                      </p:cBhvr>
                                      <p:to>
                                        <p:strVal val="visible"/>
                                      </p:to>
                                    </p:set>
                                    <p:animEffect transition="in" filter="fade">
                                      <p:cBhvr>
                                        <p:cTn id="16" dur="500"/>
                                        <p:tgtEl>
                                          <p:spTgt spid="20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9E63D0-91BD-1F7A-F109-30469E92E598}"/>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6A9DE46-FD39-2333-9F0E-9D8CD532C1C6}"/>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F5CC49BE-67C8-D4E1-1A8E-C97EA3733B90}"/>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5258A1F8-9625-C3CE-6135-9C22D38CE3B7}"/>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23982C4B-4892-B5DA-C3A3-8FC8C655C2BD}"/>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E57107AE-18B6-E9C3-6FA7-78CDFE00BED5}"/>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Algoritmos</a:t>
            </a:r>
          </a:p>
        </p:txBody>
      </p:sp>
      <p:sp>
        <p:nvSpPr>
          <p:cNvPr id="9" name="Elipse 8">
            <a:extLst>
              <a:ext uri="{FF2B5EF4-FFF2-40B4-BE49-F238E27FC236}">
                <a16:creationId xmlns:a16="http://schemas.microsoft.com/office/drawing/2014/main" id="{9866A0CD-B843-C6EB-CA80-CFC84B6BDEB1}"/>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14</a:t>
            </a:fld>
            <a:endParaRPr lang="pt-BR" sz="1100" b="1" dirty="0"/>
          </a:p>
        </p:txBody>
      </p:sp>
      <p:sp>
        <p:nvSpPr>
          <p:cNvPr id="2" name="CaixaDeTexto 1">
            <a:extLst>
              <a:ext uri="{FF2B5EF4-FFF2-40B4-BE49-F238E27FC236}">
                <a16:creationId xmlns:a16="http://schemas.microsoft.com/office/drawing/2014/main" id="{12C8A9CE-2243-86D7-5F2E-DA5096DD6AEB}"/>
              </a:ext>
            </a:extLst>
          </p:cNvPr>
          <p:cNvSpPr txBox="1"/>
          <p:nvPr/>
        </p:nvSpPr>
        <p:spPr>
          <a:xfrm>
            <a:off x="741680" y="1761565"/>
            <a:ext cx="9650207" cy="923330"/>
          </a:xfrm>
          <a:prstGeom prst="rect">
            <a:avLst/>
          </a:prstGeom>
          <a:noFill/>
        </p:spPr>
        <p:txBody>
          <a:bodyPr wrap="square" rtlCol="0">
            <a:spAutoFit/>
          </a:bodyPr>
          <a:lstStyle/>
          <a:p>
            <a:pPr algn="just"/>
            <a:r>
              <a:rPr lang="pt-BR" dirty="0"/>
              <a:t>Algoritmos são sequências finitas de instruções que visam obter uma solução para um determinado tipo de problema. São procedimentos precisos, padronizados, não ambíguos, eficientes e corretos.</a:t>
            </a:r>
          </a:p>
        </p:txBody>
      </p:sp>
      <p:pic>
        <p:nvPicPr>
          <p:cNvPr id="1026" name="Picture 2" descr="Receita ilustrada 109: Bolo de Limão - Mixidão">
            <a:extLst>
              <a:ext uri="{FF2B5EF4-FFF2-40B4-BE49-F238E27FC236}">
                <a16:creationId xmlns:a16="http://schemas.microsoft.com/office/drawing/2014/main" id="{CE18E66B-1DF7-8534-C297-1DF76D89F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678" y="3032933"/>
            <a:ext cx="2009776" cy="3427648"/>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8A2CA75E-515F-6383-30EB-5606AD15A9A2}"/>
              </a:ext>
            </a:extLst>
          </p:cNvPr>
          <p:cNvSpPr txBox="1"/>
          <p:nvPr/>
        </p:nvSpPr>
        <p:spPr>
          <a:xfrm>
            <a:off x="1880567" y="6485180"/>
            <a:ext cx="2160000" cy="246221"/>
          </a:xfrm>
          <a:prstGeom prst="rect">
            <a:avLst/>
          </a:prstGeom>
          <a:noFill/>
        </p:spPr>
        <p:txBody>
          <a:bodyPr wrap="square" rtlCol="0">
            <a:spAutoFit/>
          </a:bodyPr>
          <a:lstStyle/>
          <a:p>
            <a:pPr algn="ctr"/>
            <a:r>
              <a:rPr lang="pt-BR" sz="1000" dirty="0"/>
              <a:t>Fonte: Google Imagens.</a:t>
            </a:r>
            <a:endParaRPr lang="pt-BR" sz="1000" i="1" dirty="0"/>
          </a:p>
        </p:txBody>
      </p:sp>
      <p:sp>
        <p:nvSpPr>
          <p:cNvPr id="8" name="Retângulo 7">
            <a:extLst>
              <a:ext uri="{FF2B5EF4-FFF2-40B4-BE49-F238E27FC236}">
                <a16:creationId xmlns:a16="http://schemas.microsoft.com/office/drawing/2014/main" id="{965E3365-4995-C287-1405-5193AA57732D}"/>
              </a:ext>
            </a:extLst>
          </p:cNvPr>
          <p:cNvSpPr/>
          <p:nvPr/>
        </p:nvSpPr>
        <p:spPr>
          <a:xfrm>
            <a:off x="4495922" y="3660303"/>
            <a:ext cx="5740400" cy="2172907"/>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b="1" dirty="0" err="1">
                <a:solidFill>
                  <a:schemeClr val="tx1"/>
                </a:solidFill>
                <a:latin typeface="Consolas" panose="020B0609020204030204" pitchFamily="49" charset="0"/>
              </a:rPr>
              <a:t>function</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greet</a:t>
            </a:r>
            <a:r>
              <a:rPr lang="pt-BR" sz="1200" dirty="0">
                <a:solidFill>
                  <a:schemeClr val="tx1"/>
                </a:solidFill>
                <a:latin typeface="Consolas" panose="020B0609020204030204" pitchFamily="49" charset="0"/>
              </a:rPr>
              <a:t>(</a:t>
            </a:r>
            <a:r>
              <a:rPr lang="pt-BR" sz="1200" dirty="0" err="1">
                <a:solidFill>
                  <a:schemeClr val="tx1"/>
                </a:solidFill>
                <a:latin typeface="Consolas" panose="020B0609020204030204" pitchFamily="49" charset="0"/>
              </a:rPr>
              <a:t>personName</a:t>
            </a:r>
            <a:r>
              <a:rPr lang="pt-BR" sz="1200" dirty="0">
                <a:solidFill>
                  <a:schemeClr val="tx1"/>
                </a:solidFill>
                <a:latin typeface="Consolas" panose="020B0609020204030204" pitchFamily="49" charset="0"/>
              </a:rPr>
              <a:t>) {</a:t>
            </a:r>
          </a:p>
          <a:p>
            <a:pPr algn="just"/>
            <a:r>
              <a:rPr lang="pt-BR" sz="1200" b="1" dirty="0">
                <a:solidFill>
                  <a:schemeClr val="tx1"/>
                </a:solidFill>
                <a:latin typeface="Consolas" panose="020B0609020204030204" pitchFamily="49" charset="0"/>
              </a:rPr>
              <a:t>  var</a:t>
            </a:r>
            <a:r>
              <a:rPr lang="pt-BR" sz="1200" dirty="0">
                <a:solidFill>
                  <a:schemeClr val="tx1"/>
                </a:solidFill>
                <a:latin typeface="Consolas" panose="020B0609020204030204" pitchFamily="49" charset="0"/>
              </a:rPr>
              <a:t> msg = </a:t>
            </a:r>
            <a:r>
              <a:rPr lang="pt-BR" sz="1200" dirty="0">
                <a:solidFill>
                  <a:srgbClr val="FF5050"/>
                </a:solidFill>
                <a:latin typeface="Consolas" panose="020B0609020204030204" pitchFamily="49" charset="0"/>
              </a:rPr>
              <a:t>‘Seja bem vindo, ’</a:t>
            </a:r>
            <a:r>
              <a:rPr lang="pt-BR" sz="1200" b="1" dirty="0">
                <a:solidFill>
                  <a:schemeClr val="tx1"/>
                </a:solidFill>
                <a:latin typeface="Consolas" panose="020B0609020204030204" pitchFamily="49" charset="0"/>
              </a:rPr>
              <a:t>;</a:t>
            </a:r>
            <a:endParaRPr lang="pt-BR" sz="1200" dirty="0">
              <a:solidFill>
                <a:srgbClr val="7030A0"/>
              </a:solidFill>
              <a:latin typeface="Consolas" panose="020B0609020204030204" pitchFamily="49" charset="0"/>
            </a:endParaRPr>
          </a:p>
          <a:p>
            <a:pPr algn="just"/>
            <a:endParaRPr lang="pt-BR" sz="1200" dirty="0">
              <a:solidFill>
                <a:srgbClr val="7030A0"/>
              </a:solidFill>
              <a:latin typeface="Consolas" panose="020B0609020204030204" pitchFamily="49" charset="0"/>
            </a:endParaRPr>
          </a:p>
          <a:p>
            <a:pPr algn="just"/>
            <a:r>
              <a:rPr lang="pt-BR" sz="1200" dirty="0">
                <a:solidFill>
                  <a:srgbClr val="7030A0"/>
                </a:solidFill>
                <a:latin typeface="Consolas" panose="020B0609020204030204" pitchFamily="49" charset="0"/>
              </a:rPr>
              <a:t>  print</a:t>
            </a:r>
            <a:r>
              <a:rPr lang="pt-BR" sz="1200" dirty="0">
                <a:solidFill>
                  <a:schemeClr val="tx1"/>
                </a:solidFill>
                <a:latin typeface="Consolas" panose="020B0609020204030204" pitchFamily="49" charset="0"/>
              </a:rPr>
              <a:t>(msg + </a:t>
            </a:r>
            <a:r>
              <a:rPr lang="pt-BR" sz="1200" dirty="0" err="1">
                <a:solidFill>
                  <a:schemeClr val="tx1"/>
                </a:solidFill>
                <a:latin typeface="Consolas" panose="020B0609020204030204" pitchFamily="49" charset="0"/>
              </a:rPr>
              <a:t>personName</a:t>
            </a:r>
            <a:r>
              <a:rPr lang="pt-BR" sz="1200" dirty="0">
                <a:solidFill>
                  <a:schemeClr val="tx1"/>
                </a:solidFill>
                <a:latin typeface="Consolas" panose="020B0609020204030204" pitchFamily="49" charset="0"/>
              </a:rPr>
              <a:t> + </a:t>
            </a:r>
            <a:r>
              <a:rPr lang="pt-BR" sz="1200" dirty="0">
                <a:solidFill>
                  <a:srgbClr val="FF5050"/>
                </a:solidFill>
                <a:latin typeface="Consolas" panose="020B0609020204030204" pitchFamily="49" charset="0"/>
              </a:rPr>
              <a:t>‘!’</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endParaRPr lang="pt-BR" sz="1200" dirty="0">
              <a:solidFill>
                <a:schemeClr val="tx1"/>
              </a:solidFill>
              <a:latin typeface="Consolas" panose="020B0609020204030204" pitchFamily="49" charset="0"/>
            </a:endParaRPr>
          </a:p>
          <a:p>
            <a:pPr algn="just"/>
            <a:r>
              <a:rPr lang="pt-BR" sz="1200"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return</a:t>
            </a:r>
            <a:r>
              <a:rPr lang="pt-BR" sz="1200"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a:t>
            </a:r>
          </a:p>
          <a:p>
            <a:pPr algn="just"/>
            <a:endParaRPr lang="pt-BR" sz="1200" dirty="0">
              <a:solidFill>
                <a:schemeClr val="tx1"/>
              </a:solidFill>
              <a:latin typeface="Consolas" panose="020B0609020204030204" pitchFamily="49" charset="0"/>
            </a:endParaRPr>
          </a:p>
          <a:p>
            <a:pPr algn="just"/>
            <a:r>
              <a:rPr lang="pt-BR" sz="1200" dirty="0" err="1">
                <a:solidFill>
                  <a:schemeClr val="tx1"/>
                </a:solidFill>
                <a:latin typeface="Consolas" panose="020B0609020204030204" pitchFamily="49" charset="0"/>
              </a:rPr>
              <a:t>greet</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‘Alinho’</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r>
              <a:rPr lang="pt-BR" sz="1200" dirty="0">
                <a:solidFill>
                  <a:schemeClr val="accent2"/>
                </a:solidFill>
                <a:latin typeface="Consolas" panose="020B0609020204030204" pitchFamily="49" charset="0"/>
              </a:rPr>
              <a:t> // Saída esperada: Seja bem vindo, Alinho!</a:t>
            </a:r>
            <a:endParaRPr lang="pt-BR" sz="1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94853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BB083B-F865-E6ED-5459-E26B2210903F}"/>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9B8E7397-AB7C-7592-E804-719B9185B4B5}"/>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C773ACC5-2BFF-364F-9D8A-1B17D9401FBC}"/>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CE9B97A9-9C33-10CD-650B-ACA51BA017B5}"/>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E02800C6-A7A5-4780-878A-A17967F02D1E}"/>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41CCFFBE-BC0A-714F-B70C-5E422DAE6F23}"/>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JavaScript</a:t>
            </a:r>
          </a:p>
        </p:txBody>
      </p:sp>
      <p:sp>
        <p:nvSpPr>
          <p:cNvPr id="6" name="Elipse 5">
            <a:extLst>
              <a:ext uri="{FF2B5EF4-FFF2-40B4-BE49-F238E27FC236}">
                <a16:creationId xmlns:a16="http://schemas.microsoft.com/office/drawing/2014/main" id="{F9D1228F-7747-51ED-2B71-238FB3C0A9E4}"/>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15</a:t>
            </a:fld>
            <a:endParaRPr lang="pt-BR" sz="1100" b="1" dirty="0"/>
          </a:p>
        </p:txBody>
      </p:sp>
      <p:sp>
        <p:nvSpPr>
          <p:cNvPr id="2" name="CaixaDeTexto 1">
            <a:extLst>
              <a:ext uri="{FF2B5EF4-FFF2-40B4-BE49-F238E27FC236}">
                <a16:creationId xmlns:a16="http://schemas.microsoft.com/office/drawing/2014/main" id="{E4CDA016-618B-B690-CA89-6AB01CADD204}"/>
              </a:ext>
            </a:extLst>
          </p:cNvPr>
          <p:cNvSpPr txBox="1"/>
          <p:nvPr/>
        </p:nvSpPr>
        <p:spPr>
          <a:xfrm>
            <a:off x="741680" y="1761565"/>
            <a:ext cx="9650207" cy="646331"/>
          </a:xfrm>
          <a:prstGeom prst="rect">
            <a:avLst/>
          </a:prstGeom>
          <a:noFill/>
        </p:spPr>
        <p:txBody>
          <a:bodyPr wrap="square" rtlCol="0">
            <a:spAutoFit/>
          </a:bodyPr>
          <a:lstStyle/>
          <a:p>
            <a:pPr algn="just"/>
            <a:r>
              <a:rPr lang="pt-BR" dirty="0"/>
              <a:t>“[...] JavaScript é uma linguagem de alto nível, dinâmica, interpretada e não </a:t>
            </a:r>
            <a:r>
              <a:rPr lang="pt-BR" dirty="0" err="1"/>
              <a:t>tipada</a:t>
            </a:r>
            <a:r>
              <a:rPr lang="pt-BR" dirty="0"/>
              <a:t>, conveniente para estilos de programação orientados a objetos e funcionais.” ¹</a:t>
            </a:r>
            <a:endParaRPr lang="pt-BR" b="1" dirty="0"/>
          </a:p>
        </p:txBody>
      </p:sp>
      <p:sp>
        <p:nvSpPr>
          <p:cNvPr id="8" name="CaixaDeTexto 7">
            <a:extLst>
              <a:ext uri="{FF2B5EF4-FFF2-40B4-BE49-F238E27FC236}">
                <a16:creationId xmlns:a16="http://schemas.microsoft.com/office/drawing/2014/main" id="{2FBD11EF-0B46-89E1-5F98-582BC0430945}"/>
              </a:ext>
            </a:extLst>
          </p:cNvPr>
          <p:cNvSpPr txBox="1"/>
          <p:nvPr/>
        </p:nvSpPr>
        <p:spPr>
          <a:xfrm>
            <a:off x="640078" y="6354649"/>
            <a:ext cx="9650207" cy="246221"/>
          </a:xfrm>
          <a:prstGeom prst="rect">
            <a:avLst/>
          </a:prstGeom>
          <a:noFill/>
        </p:spPr>
        <p:txBody>
          <a:bodyPr wrap="square" rtlCol="0">
            <a:spAutoFit/>
          </a:bodyPr>
          <a:lstStyle/>
          <a:p>
            <a:pPr algn="just"/>
            <a:r>
              <a:rPr lang="pt-BR" sz="1000" dirty="0"/>
              <a:t>¹ Flanagan, David. </a:t>
            </a:r>
            <a:r>
              <a:rPr lang="pt-BR" sz="1000" i="1" dirty="0"/>
              <a:t>JavaScript: o guia definitivo (2011), p. 1.</a:t>
            </a:r>
          </a:p>
        </p:txBody>
      </p:sp>
    </p:spTree>
    <p:extLst>
      <p:ext uri="{BB962C8B-B14F-4D97-AF65-F5344CB8AC3E}">
        <p14:creationId xmlns:p14="http://schemas.microsoft.com/office/powerpoint/2010/main" val="1852230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200F4B-FFEE-1E94-9D8C-216FC5015E4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1EC4802-49F1-F384-6FA0-9A6B9CFA875C}"/>
              </a:ext>
            </a:extLst>
          </p:cNvPr>
          <p:cNvPicPr>
            <a:picLocks noChangeAspect="1" noChangeArrowheads="1"/>
          </p:cNvPicPr>
          <p:nvPr/>
        </p:nvPicPr>
        <p:blipFill>
          <a:blip r:embed="rId2"/>
          <a:srcRect/>
          <a:stretch/>
        </p:blipFill>
        <p:spPr bwMode="auto">
          <a:xfrm>
            <a:off x="3387583" y="1623389"/>
            <a:ext cx="5416833" cy="361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029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AB8EE8-E240-3DDE-84B0-7729F27B4160}"/>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17F66A3-92A1-A6CC-D576-99CAC901723A}"/>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3F47A3EB-9657-04CF-B0C0-93F5F755B383}"/>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CD8058E6-67FC-DA5D-BA96-C183CD4A6982}"/>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38F038E6-5129-C7CE-5A26-7C35E0B85A1C}"/>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4A10EB56-5B41-4A33-6099-F020EBD2F0B0}"/>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JavaScript</a:t>
            </a:r>
          </a:p>
        </p:txBody>
      </p:sp>
      <p:sp>
        <p:nvSpPr>
          <p:cNvPr id="6" name="Elipse 5">
            <a:extLst>
              <a:ext uri="{FF2B5EF4-FFF2-40B4-BE49-F238E27FC236}">
                <a16:creationId xmlns:a16="http://schemas.microsoft.com/office/drawing/2014/main" id="{2764B8F1-4128-178B-87C4-75BF31F73ADC}"/>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17</a:t>
            </a:fld>
            <a:endParaRPr lang="pt-BR" sz="1100" b="1" dirty="0"/>
          </a:p>
        </p:txBody>
      </p:sp>
      <p:sp>
        <p:nvSpPr>
          <p:cNvPr id="2" name="CaixaDeTexto 1">
            <a:extLst>
              <a:ext uri="{FF2B5EF4-FFF2-40B4-BE49-F238E27FC236}">
                <a16:creationId xmlns:a16="http://schemas.microsoft.com/office/drawing/2014/main" id="{272767B6-CC6A-2E84-0342-E77941C467FB}"/>
              </a:ext>
            </a:extLst>
          </p:cNvPr>
          <p:cNvSpPr txBox="1"/>
          <p:nvPr/>
        </p:nvSpPr>
        <p:spPr>
          <a:xfrm>
            <a:off x="741680" y="1761565"/>
            <a:ext cx="9650207" cy="646331"/>
          </a:xfrm>
          <a:prstGeom prst="rect">
            <a:avLst/>
          </a:prstGeom>
          <a:noFill/>
        </p:spPr>
        <p:txBody>
          <a:bodyPr wrap="square" rtlCol="0">
            <a:spAutoFit/>
          </a:bodyPr>
          <a:lstStyle/>
          <a:p>
            <a:pPr algn="just"/>
            <a:r>
              <a:rPr lang="pt-BR" dirty="0"/>
              <a:t>“[...] JavaScript é uma linguagem de </a:t>
            </a:r>
            <a:r>
              <a:rPr lang="pt-BR" b="1" dirty="0">
                <a:latin typeface="Montserrat Medium" pitchFamily="2" charset="0"/>
              </a:rPr>
              <a:t>alto nível</a:t>
            </a:r>
            <a:r>
              <a:rPr lang="pt-BR" dirty="0"/>
              <a:t>, dinâmica, interpretada e não </a:t>
            </a:r>
            <a:r>
              <a:rPr lang="pt-BR" dirty="0" err="1"/>
              <a:t>tipada</a:t>
            </a:r>
            <a:r>
              <a:rPr lang="pt-BR" dirty="0"/>
              <a:t>, conveniente para estilos de programação orientados a objetos e funcionais.” ¹</a:t>
            </a:r>
          </a:p>
        </p:txBody>
      </p:sp>
      <p:grpSp>
        <p:nvGrpSpPr>
          <p:cNvPr id="14" name="Agrupar 13">
            <a:extLst>
              <a:ext uri="{FF2B5EF4-FFF2-40B4-BE49-F238E27FC236}">
                <a16:creationId xmlns:a16="http://schemas.microsoft.com/office/drawing/2014/main" id="{56383289-EFD7-A5C8-308A-E41CABC28565}"/>
              </a:ext>
            </a:extLst>
          </p:cNvPr>
          <p:cNvGrpSpPr/>
          <p:nvPr/>
        </p:nvGrpSpPr>
        <p:grpSpPr>
          <a:xfrm>
            <a:off x="4276880" y="2797190"/>
            <a:ext cx="3638238" cy="3156571"/>
            <a:chOff x="3997200" y="2797189"/>
            <a:chExt cx="4197599" cy="3641878"/>
          </a:xfrm>
        </p:grpSpPr>
        <p:pic>
          <p:nvPicPr>
            <p:cNvPr id="2050" name="Picture 2">
              <a:extLst>
                <a:ext uri="{FF2B5EF4-FFF2-40B4-BE49-F238E27FC236}">
                  <a16:creationId xmlns:a16="http://schemas.microsoft.com/office/drawing/2014/main" id="{AA8A4AE6-E53B-4729-1CDE-F2A6172C5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8615" y="4346220"/>
              <a:ext cx="4196184" cy="20928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does a machine language code look like? - Quora">
              <a:extLst>
                <a:ext uri="{FF2B5EF4-FFF2-40B4-BE49-F238E27FC236}">
                  <a16:creationId xmlns:a16="http://schemas.microsoft.com/office/drawing/2014/main" id="{9A0D5F68-A0BC-B9E2-F7CF-E0D551E9D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797189"/>
              <a:ext cx="2098800" cy="154903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BD005E5B-F8B2-649D-A000-049C40DD347C}"/>
                </a:ext>
              </a:extLst>
            </p:cNvPr>
            <p:cNvPicPr>
              <a:picLocks noChangeAspect="1"/>
            </p:cNvPicPr>
            <p:nvPr/>
          </p:nvPicPr>
          <p:blipFill>
            <a:blip r:embed="rId5"/>
            <a:srcRect l="15750" t="33012" r="46500" b="12965"/>
            <a:stretch/>
          </p:blipFill>
          <p:spPr>
            <a:xfrm>
              <a:off x="3997200" y="2797190"/>
              <a:ext cx="2098799" cy="1549030"/>
            </a:xfrm>
            <a:prstGeom prst="rect">
              <a:avLst/>
            </a:prstGeom>
          </p:spPr>
        </p:pic>
      </p:grpSp>
      <p:sp>
        <p:nvSpPr>
          <p:cNvPr id="17" name="CaixaDeTexto 16">
            <a:extLst>
              <a:ext uri="{FF2B5EF4-FFF2-40B4-BE49-F238E27FC236}">
                <a16:creationId xmlns:a16="http://schemas.microsoft.com/office/drawing/2014/main" id="{6FE2AE37-804A-0B36-5F2C-17C248432EE9}"/>
              </a:ext>
            </a:extLst>
          </p:cNvPr>
          <p:cNvSpPr txBox="1"/>
          <p:nvPr/>
        </p:nvSpPr>
        <p:spPr>
          <a:xfrm>
            <a:off x="640078" y="6354649"/>
            <a:ext cx="9650207" cy="246221"/>
          </a:xfrm>
          <a:prstGeom prst="rect">
            <a:avLst/>
          </a:prstGeom>
          <a:noFill/>
        </p:spPr>
        <p:txBody>
          <a:bodyPr wrap="square" rtlCol="0">
            <a:spAutoFit/>
          </a:bodyPr>
          <a:lstStyle/>
          <a:p>
            <a:pPr algn="just"/>
            <a:r>
              <a:rPr lang="pt-BR" sz="1000" dirty="0"/>
              <a:t>¹ Flanagan, David. </a:t>
            </a:r>
            <a:r>
              <a:rPr lang="pt-BR" sz="1000" i="1" dirty="0"/>
              <a:t>JavaScript: o guia definitivo (2011), p. 1.</a:t>
            </a:r>
          </a:p>
        </p:txBody>
      </p:sp>
    </p:spTree>
    <p:extLst>
      <p:ext uri="{BB962C8B-B14F-4D97-AF65-F5344CB8AC3E}">
        <p14:creationId xmlns:p14="http://schemas.microsoft.com/office/powerpoint/2010/main" val="1926397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AE02B8-B990-DDB8-52FE-845666C04E1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62387871-117E-1568-BE51-0772F689B57D}"/>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09AD2251-C4E2-4C7C-1B6F-9848F795AE05}"/>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D719F167-2579-DD0F-67D3-74873A12D6CC}"/>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072C6CD0-64BD-FB7D-ADC6-70A4D6DC3B13}"/>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831BEB8E-560F-9995-A9A0-67B3C0B200AC}"/>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JavaScript</a:t>
            </a:r>
          </a:p>
        </p:txBody>
      </p:sp>
      <p:sp>
        <p:nvSpPr>
          <p:cNvPr id="6" name="Elipse 5">
            <a:extLst>
              <a:ext uri="{FF2B5EF4-FFF2-40B4-BE49-F238E27FC236}">
                <a16:creationId xmlns:a16="http://schemas.microsoft.com/office/drawing/2014/main" id="{F1567800-BA94-9D30-1771-EA9F3E5CC6DD}"/>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18</a:t>
            </a:fld>
            <a:endParaRPr lang="pt-BR" sz="1100" b="1" dirty="0"/>
          </a:p>
        </p:txBody>
      </p:sp>
      <p:sp>
        <p:nvSpPr>
          <p:cNvPr id="2" name="CaixaDeTexto 1">
            <a:extLst>
              <a:ext uri="{FF2B5EF4-FFF2-40B4-BE49-F238E27FC236}">
                <a16:creationId xmlns:a16="http://schemas.microsoft.com/office/drawing/2014/main" id="{DC77273C-9FC5-28F1-BFC4-4F12E9EC4777}"/>
              </a:ext>
            </a:extLst>
          </p:cNvPr>
          <p:cNvSpPr txBox="1"/>
          <p:nvPr/>
        </p:nvSpPr>
        <p:spPr>
          <a:xfrm>
            <a:off x="741680" y="1761565"/>
            <a:ext cx="9650207" cy="646331"/>
          </a:xfrm>
          <a:prstGeom prst="rect">
            <a:avLst/>
          </a:prstGeom>
          <a:noFill/>
        </p:spPr>
        <p:txBody>
          <a:bodyPr wrap="square" rtlCol="0">
            <a:spAutoFit/>
          </a:bodyPr>
          <a:lstStyle/>
          <a:p>
            <a:pPr algn="just"/>
            <a:r>
              <a:rPr lang="pt-BR" dirty="0"/>
              <a:t>“[...] JavaScript é uma linguagem de alto nível, </a:t>
            </a:r>
            <a:r>
              <a:rPr lang="pt-BR" b="1" dirty="0">
                <a:latin typeface="Montserrat Medium" pitchFamily="2" charset="0"/>
              </a:rPr>
              <a:t>dinâmica</a:t>
            </a:r>
            <a:r>
              <a:rPr lang="pt-BR" dirty="0"/>
              <a:t>, interpretada e não </a:t>
            </a:r>
            <a:r>
              <a:rPr lang="pt-BR" dirty="0" err="1"/>
              <a:t>tipada</a:t>
            </a:r>
            <a:r>
              <a:rPr lang="pt-BR" dirty="0"/>
              <a:t>, conveniente para estilos de programação orientados a objetos e funcionais.” ¹</a:t>
            </a:r>
          </a:p>
        </p:txBody>
      </p:sp>
      <p:grpSp>
        <p:nvGrpSpPr>
          <p:cNvPr id="19" name="Agrupar 18">
            <a:extLst>
              <a:ext uri="{FF2B5EF4-FFF2-40B4-BE49-F238E27FC236}">
                <a16:creationId xmlns:a16="http://schemas.microsoft.com/office/drawing/2014/main" id="{1E37B88C-FCC9-3734-7A84-ADBC7E859741}"/>
              </a:ext>
            </a:extLst>
          </p:cNvPr>
          <p:cNvGrpSpPr/>
          <p:nvPr/>
        </p:nvGrpSpPr>
        <p:grpSpPr>
          <a:xfrm>
            <a:off x="2594806" y="3275303"/>
            <a:ext cx="2978400" cy="540000"/>
            <a:chOff x="929638" y="3224128"/>
            <a:chExt cx="2978400" cy="540000"/>
          </a:xfrm>
        </p:grpSpPr>
        <p:sp>
          <p:nvSpPr>
            <p:cNvPr id="10" name="CaixaDeTexto 9">
              <a:extLst>
                <a:ext uri="{FF2B5EF4-FFF2-40B4-BE49-F238E27FC236}">
                  <a16:creationId xmlns:a16="http://schemas.microsoft.com/office/drawing/2014/main" id="{A4C4B63F-9442-7682-EDBE-6905DA6E0A3A}"/>
                </a:ext>
              </a:extLst>
            </p:cNvPr>
            <p:cNvSpPr txBox="1"/>
            <p:nvPr/>
          </p:nvSpPr>
          <p:spPr>
            <a:xfrm>
              <a:off x="929638" y="3309462"/>
              <a:ext cx="2438400" cy="369332"/>
            </a:xfrm>
            <a:prstGeom prst="rect">
              <a:avLst/>
            </a:prstGeom>
            <a:noFill/>
          </p:spPr>
          <p:txBody>
            <a:bodyPr wrap="square" rtlCol="0">
              <a:spAutoFit/>
            </a:bodyPr>
            <a:lstStyle/>
            <a:p>
              <a:r>
                <a:rPr lang="pt-BR" b="1" dirty="0">
                  <a:latin typeface="Montserrat Medium" pitchFamily="2" charset="0"/>
                </a:rPr>
                <a:t>var</a:t>
              </a:r>
              <a:r>
                <a:rPr lang="pt-BR" dirty="0">
                  <a:latin typeface="Montserrat Light" pitchFamily="2" charset="0"/>
                </a:rPr>
                <a:t> qualquerCoisa =</a:t>
              </a:r>
              <a:endParaRPr lang="pt-BR" b="1" dirty="0">
                <a:latin typeface="Montserrat Medium" pitchFamily="2" charset="0"/>
              </a:endParaRPr>
            </a:p>
          </p:txBody>
        </p:sp>
        <p:pic>
          <p:nvPicPr>
            <p:cNvPr id="12" name="Gráfico 11" descr="Avião com preenchimento sólido">
              <a:extLst>
                <a:ext uri="{FF2B5EF4-FFF2-40B4-BE49-F238E27FC236}">
                  <a16:creationId xmlns:a16="http://schemas.microsoft.com/office/drawing/2014/main" id="{5791A9BE-397D-C006-2466-830499A08A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8038" y="3224128"/>
              <a:ext cx="540000" cy="540000"/>
            </a:xfrm>
            <a:prstGeom prst="rect">
              <a:avLst/>
            </a:prstGeom>
          </p:spPr>
        </p:pic>
      </p:grpSp>
      <p:sp>
        <p:nvSpPr>
          <p:cNvPr id="24" name="CaixaDeTexto 23">
            <a:extLst>
              <a:ext uri="{FF2B5EF4-FFF2-40B4-BE49-F238E27FC236}">
                <a16:creationId xmlns:a16="http://schemas.microsoft.com/office/drawing/2014/main" id="{39AB1B13-3A5C-2EEC-534B-41738B88BB19}"/>
              </a:ext>
            </a:extLst>
          </p:cNvPr>
          <p:cNvSpPr txBox="1"/>
          <p:nvPr/>
        </p:nvSpPr>
        <p:spPr>
          <a:xfrm>
            <a:off x="2594806" y="4949692"/>
            <a:ext cx="3614459" cy="369332"/>
          </a:xfrm>
          <a:prstGeom prst="rect">
            <a:avLst/>
          </a:prstGeom>
          <a:noFill/>
        </p:spPr>
        <p:txBody>
          <a:bodyPr wrap="square" rtlCol="0">
            <a:spAutoFit/>
          </a:bodyPr>
          <a:lstStyle/>
          <a:p>
            <a:r>
              <a:rPr lang="pt-BR" dirty="0">
                <a:latin typeface="Montserrat Light" pitchFamily="2" charset="0"/>
              </a:rPr>
              <a:t>qualquerCoisa = </a:t>
            </a:r>
            <a:r>
              <a:rPr lang="pt-BR" dirty="0">
                <a:solidFill>
                  <a:schemeClr val="accent3">
                    <a:lumMod val="50000"/>
                  </a:schemeClr>
                </a:solidFill>
                <a:latin typeface="Montserrat Medium" pitchFamily="2" charset="0"/>
              </a:rPr>
              <a:t>130000</a:t>
            </a:r>
          </a:p>
        </p:txBody>
      </p:sp>
      <p:grpSp>
        <p:nvGrpSpPr>
          <p:cNvPr id="30" name="Agrupar 29">
            <a:extLst>
              <a:ext uri="{FF2B5EF4-FFF2-40B4-BE49-F238E27FC236}">
                <a16:creationId xmlns:a16="http://schemas.microsoft.com/office/drawing/2014/main" id="{EDE07A3B-7C59-7EDC-F78D-1A891DE4A989}"/>
              </a:ext>
            </a:extLst>
          </p:cNvPr>
          <p:cNvGrpSpPr/>
          <p:nvPr/>
        </p:nvGrpSpPr>
        <p:grpSpPr>
          <a:xfrm>
            <a:off x="2594806" y="4112498"/>
            <a:ext cx="2700741" cy="540000"/>
            <a:chOff x="1701798" y="3966652"/>
            <a:chExt cx="2700741" cy="540000"/>
          </a:xfrm>
        </p:grpSpPr>
        <p:sp>
          <p:nvSpPr>
            <p:cNvPr id="21" name="CaixaDeTexto 20">
              <a:extLst>
                <a:ext uri="{FF2B5EF4-FFF2-40B4-BE49-F238E27FC236}">
                  <a16:creationId xmlns:a16="http://schemas.microsoft.com/office/drawing/2014/main" id="{F9D6B901-3CAD-321E-E8F5-1AA24B9C35DA}"/>
                </a:ext>
              </a:extLst>
            </p:cNvPr>
            <p:cNvSpPr txBox="1"/>
            <p:nvPr/>
          </p:nvSpPr>
          <p:spPr>
            <a:xfrm>
              <a:off x="1701798" y="4051986"/>
              <a:ext cx="2001520" cy="369332"/>
            </a:xfrm>
            <a:prstGeom prst="rect">
              <a:avLst/>
            </a:prstGeom>
            <a:noFill/>
          </p:spPr>
          <p:txBody>
            <a:bodyPr wrap="square" rtlCol="0">
              <a:spAutoFit/>
            </a:bodyPr>
            <a:lstStyle/>
            <a:p>
              <a:r>
                <a:rPr lang="pt-BR" dirty="0">
                  <a:latin typeface="Montserrat Light" pitchFamily="2" charset="0"/>
                </a:rPr>
                <a:t>qualquerCoisa =</a:t>
              </a:r>
              <a:endParaRPr lang="pt-BR" b="1" dirty="0">
                <a:latin typeface="Montserrat Medium" pitchFamily="2" charset="0"/>
              </a:endParaRPr>
            </a:p>
          </p:txBody>
        </p:sp>
        <p:pic>
          <p:nvPicPr>
            <p:cNvPr id="26" name="Gráfico 25" descr="Brontossauro com preenchimento sólido">
              <a:extLst>
                <a:ext uri="{FF2B5EF4-FFF2-40B4-BE49-F238E27FC236}">
                  <a16:creationId xmlns:a16="http://schemas.microsoft.com/office/drawing/2014/main" id="{8B948241-C159-D219-9AF4-37A364A3FF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2539" y="3966652"/>
              <a:ext cx="540000" cy="540000"/>
            </a:xfrm>
            <a:prstGeom prst="rect">
              <a:avLst/>
            </a:prstGeom>
          </p:spPr>
        </p:pic>
      </p:grpSp>
      <p:pic>
        <p:nvPicPr>
          <p:cNvPr id="29" name="Gráfico 28" descr="Marca de seleção com preenchimento sólido">
            <a:extLst>
              <a:ext uri="{FF2B5EF4-FFF2-40B4-BE49-F238E27FC236}">
                <a16:creationId xmlns:a16="http://schemas.microsoft.com/office/drawing/2014/main" id="{2C96B107-8F00-FDD3-C93A-46FD14FEA9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5568" y="3145459"/>
            <a:ext cx="2471626" cy="2471626"/>
          </a:xfrm>
          <a:prstGeom prst="rect">
            <a:avLst/>
          </a:prstGeom>
        </p:spPr>
      </p:pic>
      <p:sp>
        <p:nvSpPr>
          <p:cNvPr id="31" name="CaixaDeTexto 30">
            <a:extLst>
              <a:ext uri="{FF2B5EF4-FFF2-40B4-BE49-F238E27FC236}">
                <a16:creationId xmlns:a16="http://schemas.microsoft.com/office/drawing/2014/main" id="{E1933086-0DA3-04E0-D7AD-E3733ED2C6C6}"/>
              </a:ext>
            </a:extLst>
          </p:cNvPr>
          <p:cNvSpPr txBox="1"/>
          <p:nvPr/>
        </p:nvSpPr>
        <p:spPr>
          <a:xfrm>
            <a:off x="640078" y="6354649"/>
            <a:ext cx="9650207" cy="246221"/>
          </a:xfrm>
          <a:prstGeom prst="rect">
            <a:avLst/>
          </a:prstGeom>
          <a:noFill/>
        </p:spPr>
        <p:txBody>
          <a:bodyPr wrap="square" rtlCol="0">
            <a:spAutoFit/>
          </a:bodyPr>
          <a:lstStyle/>
          <a:p>
            <a:pPr algn="just"/>
            <a:r>
              <a:rPr lang="pt-BR" sz="1000" dirty="0"/>
              <a:t>¹ Flanagan, David. </a:t>
            </a:r>
            <a:r>
              <a:rPr lang="pt-BR" sz="1000" i="1" dirty="0"/>
              <a:t>JavaScript: o guia definitivo (2011), p. 1.</a:t>
            </a:r>
          </a:p>
        </p:txBody>
      </p:sp>
    </p:spTree>
    <p:extLst>
      <p:ext uri="{BB962C8B-B14F-4D97-AF65-F5344CB8AC3E}">
        <p14:creationId xmlns:p14="http://schemas.microsoft.com/office/powerpoint/2010/main" val="166175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7534D1-09AB-5F41-7CBB-22B928694067}"/>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F63E403E-799E-A68D-B540-35B81B94DFD4}"/>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424B38DA-3208-E4AA-BE4F-C9E863734F82}"/>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EC923C21-34F8-4DE5-A528-E26452B944D1}"/>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0DDEEF2A-74AF-B2CC-A640-46D8B09D29F2}"/>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5F3FF80F-056B-2BF0-A77F-CED1B6D91987}"/>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JavaScript</a:t>
            </a:r>
          </a:p>
        </p:txBody>
      </p:sp>
      <p:sp>
        <p:nvSpPr>
          <p:cNvPr id="6" name="Elipse 5">
            <a:extLst>
              <a:ext uri="{FF2B5EF4-FFF2-40B4-BE49-F238E27FC236}">
                <a16:creationId xmlns:a16="http://schemas.microsoft.com/office/drawing/2014/main" id="{D9816B11-DC8C-B98E-04FA-D2E0F493D86B}"/>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19</a:t>
            </a:fld>
            <a:endParaRPr lang="pt-BR" sz="1100" b="1" dirty="0"/>
          </a:p>
        </p:txBody>
      </p:sp>
      <p:sp>
        <p:nvSpPr>
          <p:cNvPr id="2" name="CaixaDeTexto 1">
            <a:extLst>
              <a:ext uri="{FF2B5EF4-FFF2-40B4-BE49-F238E27FC236}">
                <a16:creationId xmlns:a16="http://schemas.microsoft.com/office/drawing/2014/main" id="{AF66E74F-7728-58E7-1430-F727D80FB8FE}"/>
              </a:ext>
            </a:extLst>
          </p:cNvPr>
          <p:cNvSpPr txBox="1"/>
          <p:nvPr/>
        </p:nvSpPr>
        <p:spPr>
          <a:xfrm>
            <a:off x="741680" y="1761565"/>
            <a:ext cx="9650207" cy="646331"/>
          </a:xfrm>
          <a:prstGeom prst="rect">
            <a:avLst/>
          </a:prstGeom>
          <a:noFill/>
        </p:spPr>
        <p:txBody>
          <a:bodyPr wrap="square" rtlCol="0">
            <a:spAutoFit/>
          </a:bodyPr>
          <a:lstStyle/>
          <a:p>
            <a:pPr algn="just"/>
            <a:r>
              <a:rPr lang="pt-BR" dirty="0"/>
              <a:t>“[...] JavaScript é uma linguagem de alto nível, dinâmica, </a:t>
            </a:r>
            <a:r>
              <a:rPr lang="pt-BR" b="1" dirty="0">
                <a:latin typeface="Montserrat Medium" pitchFamily="2" charset="0"/>
              </a:rPr>
              <a:t>interpretada</a:t>
            </a:r>
            <a:r>
              <a:rPr lang="pt-BR" dirty="0"/>
              <a:t> e não </a:t>
            </a:r>
            <a:r>
              <a:rPr lang="pt-BR" dirty="0" err="1"/>
              <a:t>tipada</a:t>
            </a:r>
            <a:r>
              <a:rPr lang="pt-BR" dirty="0"/>
              <a:t>, conveniente para estilos de programação orientados a objetos e funcionais.” ¹</a:t>
            </a:r>
          </a:p>
        </p:txBody>
      </p:sp>
      <p:pic>
        <p:nvPicPr>
          <p:cNvPr id="20" name="Gráfico 19" descr="Usuário com preenchimento sólido">
            <a:extLst>
              <a:ext uri="{FF2B5EF4-FFF2-40B4-BE49-F238E27FC236}">
                <a16:creationId xmlns:a16="http://schemas.microsoft.com/office/drawing/2014/main" id="{93100A23-6809-4ABF-0F5D-52A1E9CE6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7318" y="3626177"/>
            <a:ext cx="914400" cy="914400"/>
          </a:xfrm>
          <a:prstGeom prst="rect">
            <a:avLst/>
          </a:prstGeom>
        </p:spPr>
      </p:pic>
      <p:pic>
        <p:nvPicPr>
          <p:cNvPr id="24" name="Gráfico 23" descr="Cérebro com preenchimento sólido">
            <a:extLst>
              <a:ext uri="{FF2B5EF4-FFF2-40B4-BE49-F238E27FC236}">
                <a16:creationId xmlns:a16="http://schemas.microsoft.com/office/drawing/2014/main" id="{1EE9A914-FFCE-B4CF-E464-244D77DEC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1960" y="3626177"/>
            <a:ext cx="914400" cy="914400"/>
          </a:xfrm>
          <a:prstGeom prst="rect">
            <a:avLst/>
          </a:prstGeom>
        </p:spPr>
      </p:pic>
      <p:pic>
        <p:nvPicPr>
          <p:cNvPr id="25" name="Gráfico 24" descr="Computador com preenchimento sólido">
            <a:extLst>
              <a:ext uri="{FF2B5EF4-FFF2-40B4-BE49-F238E27FC236}">
                <a16:creationId xmlns:a16="http://schemas.microsoft.com/office/drawing/2014/main" id="{BF9138B5-3299-7479-38DC-8EBE6BDCC0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6604" y="3626177"/>
            <a:ext cx="914400" cy="914400"/>
          </a:xfrm>
          <a:prstGeom prst="rect">
            <a:avLst/>
          </a:prstGeom>
        </p:spPr>
      </p:pic>
      <p:pic>
        <p:nvPicPr>
          <p:cNvPr id="26" name="Gráfico 25" descr="Documento com preenchimento sólido">
            <a:extLst>
              <a:ext uri="{FF2B5EF4-FFF2-40B4-BE49-F238E27FC236}">
                <a16:creationId xmlns:a16="http://schemas.microsoft.com/office/drawing/2014/main" id="{9E1FFF48-C076-826C-EA90-6456440CA6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69639" y="3626177"/>
            <a:ext cx="914400" cy="914400"/>
          </a:xfrm>
          <a:prstGeom prst="rect">
            <a:avLst/>
          </a:prstGeom>
        </p:spPr>
      </p:pic>
      <p:pic>
        <p:nvPicPr>
          <p:cNvPr id="28" name="Gráfico 27" descr="Lista com preenchimento sólido">
            <a:extLst>
              <a:ext uri="{FF2B5EF4-FFF2-40B4-BE49-F238E27FC236}">
                <a16:creationId xmlns:a16="http://schemas.microsoft.com/office/drawing/2014/main" id="{E0BB38DB-7D15-DC94-0D75-3B5DEA82AD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74281" y="3626177"/>
            <a:ext cx="914400" cy="914400"/>
          </a:xfrm>
          <a:prstGeom prst="rect">
            <a:avLst/>
          </a:prstGeom>
        </p:spPr>
      </p:pic>
      <p:sp>
        <p:nvSpPr>
          <p:cNvPr id="29" name="CaixaDeTexto 28">
            <a:extLst>
              <a:ext uri="{FF2B5EF4-FFF2-40B4-BE49-F238E27FC236}">
                <a16:creationId xmlns:a16="http://schemas.microsoft.com/office/drawing/2014/main" id="{947C9EE6-24F6-1E27-2BA5-E8E26333E957}"/>
              </a:ext>
            </a:extLst>
          </p:cNvPr>
          <p:cNvSpPr txBox="1"/>
          <p:nvPr/>
        </p:nvSpPr>
        <p:spPr>
          <a:xfrm>
            <a:off x="3060698" y="3231823"/>
            <a:ext cx="1732282" cy="276999"/>
          </a:xfrm>
          <a:prstGeom prst="rect">
            <a:avLst/>
          </a:prstGeom>
          <a:noFill/>
        </p:spPr>
        <p:txBody>
          <a:bodyPr wrap="square" rtlCol="0">
            <a:spAutoFit/>
          </a:bodyPr>
          <a:lstStyle/>
          <a:p>
            <a:pPr algn="ctr"/>
            <a:r>
              <a:rPr lang="pt-BR" sz="1200" dirty="0"/>
              <a:t>Código JavaScript</a:t>
            </a:r>
          </a:p>
        </p:txBody>
      </p:sp>
      <p:sp>
        <p:nvSpPr>
          <p:cNvPr id="30" name="CaixaDeTexto 29">
            <a:extLst>
              <a:ext uri="{FF2B5EF4-FFF2-40B4-BE49-F238E27FC236}">
                <a16:creationId xmlns:a16="http://schemas.microsoft.com/office/drawing/2014/main" id="{341D7ADA-0883-005D-F41F-CF710BE33DBC}"/>
              </a:ext>
            </a:extLst>
          </p:cNvPr>
          <p:cNvSpPr txBox="1"/>
          <p:nvPr/>
        </p:nvSpPr>
        <p:spPr>
          <a:xfrm>
            <a:off x="5113019" y="3201045"/>
            <a:ext cx="1732282" cy="307777"/>
          </a:xfrm>
          <a:prstGeom prst="rect">
            <a:avLst/>
          </a:prstGeom>
          <a:noFill/>
        </p:spPr>
        <p:txBody>
          <a:bodyPr wrap="square" rtlCol="0">
            <a:spAutoFit/>
          </a:bodyPr>
          <a:lstStyle/>
          <a:p>
            <a:pPr algn="ctr"/>
            <a:r>
              <a:rPr lang="pt-BR" sz="1400" b="1" dirty="0">
                <a:latin typeface="Montserrat Medium" pitchFamily="2" charset="0"/>
              </a:rPr>
              <a:t>Interpretação</a:t>
            </a:r>
          </a:p>
        </p:txBody>
      </p:sp>
      <p:sp>
        <p:nvSpPr>
          <p:cNvPr id="31" name="CaixaDeTexto 30">
            <a:extLst>
              <a:ext uri="{FF2B5EF4-FFF2-40B4-BE49-F238E27FC236}">
                <a16:creationId xmlns:a16="http://schemas.microsoft.com/office/drawing/2014/main" id="{86C91106-A9F9-6DB8-4804-28E9B8B3785F}"/>
              </a:ext>
            </a:extLst>
          </p:cNvPr>
          <p:cNvSpPr txBox="1"/>
          <p:nvPr/>
        </p:nvSpPr>
        <p:spPr>
          <a:xfrm>
            <a:off x="7165340" y="3231823"/>
            <a:ext cx="1732282" cy="276999"/>
          </a:xfrm>
          <a:prstGeom prst="rect">
            <a:avLst/>
          </a:prstGeom>
          <a:noFill/>
        </p:spPr>
        <p:txBody>
          <a:bodyPr wrap="square" rtlCol="0">
            <a:spAutoFit/>
          </a:bodyPr>
          <a:lstStyle/>
          <a:p>
            <a:pPr algn="ctr"/>
            <a:r>
              <a:rPr lang="pt-BR" sz="1200" dirty="0"/>
              <a:t>Código de máquina</a:t>
            </a:r>
          </a:p>
        </p:txBody>
      </p:sp>
      <p:sp>
        <p:nvSpPr>
          <p:cNvPr id="32" name="Seta: para a Direita 31">
            <a:extLst>
              <a:ext uri="{FF2B5EF4-FFF2-40B4-BE49-F238E27FC236}">
                <a16:creationId xmlns:a16="http://schemas.microsoft.com/office/drawing/2014/main" id="{EEEBB111-55E9-1383-76D8-47B9A2F6DF54}"/>
              </a:ext>
            </a:extLst>
          </p:cNvPr>
          <p:cNvSpPr/>
          <p:nvPr/>
        </p:nvSpPr>
        <p:spPr>
          <a:xfrm>
            <a:off x="2663191" y="3934289"/>
            <a:ext cx="601978" cy="298176"/>
          </a:xfrm>
          <a:prstGeom prst="rightArrow">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Seta: para a Direita 32">
            <a:extLst>
              <a:ext uri="{FF2B5EF4-FFF2-40B4-BE49-F238E27FC236}">
                <a16:creationId xmlns:a16="http://schemas.microsoft.com/office/drawing/2014/main" id="{236BD5FB-F1CC-8F28-5517-F06CC7A8457A}"/>
              </a:ext>
            </a:extLst>
          </p:cNvPr>
          <p:cNvSpPr/>
          <p:nvPr/>
        </p:nvSpPr>
        <p:spPr>
          <a:xfrm>
            <a:off x="8756653" y="3934289"/>
            <a:ext cx="601978" cy="298176"/>
          </a:xfrm>
          <a:prstGeom prst="rightArrow">
            <a:avLst/>
          </a:prstGeom>
          <a:solidFill>
            <a:srgbClr val="FF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Seta: para a Direita 33">
            <a:extLst>
              <a:ext uri="{FF2B5EF4-FFF2-40B4-BE49-F238E27FC236}">
                <a16:creationId xmlns:a16="http://schemas.microsoft.com/office/drawing/2014/main" id="{F121FC11-42FE-AAC6-3ABD-9F324E278F08}"/>
              </a:ext>
            </a:extLst>
          </p:cNvPr>
          <p:cNvSpPr/>
          <p:nvPr/>
        </p:nvSpPr>
        <p:spPr>
          <a:xfrm>
            <a:off x="4652009" y="3934289"/>
            <a:ext cx="601978" cy="298176"/>
          </a:xfrm>
          <a:prstGeom prst="rightArrow">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Seta: para a Direita 34">
            <a:extLst>
              <a:ext uri="{FF2B5EF4-FFF2-40B4-BE49-F238E27FC236}">
                <a16:creationId xmlns:a16="http://schemas.microsoft.com/office/drawing/2014/main" id="{F5A02741-0068-F561-6F30-45C07836142A}"/>
              </a:ext>
            </a:extLst>
          </p:cNvPr>
          <p:cNvSpPr/>
          <p:nvPr/>
        </p:nvSpPr>
        <p:spPr>
          <a:xfrm>
            <a:off x="6704331" y="3934289"/>
            <a:ext cx="601978" cy="298176"/>
          </a:xfrm>
          <a:prstGeom prst="rightArrow">
            <a:avLst/>
          </a:prstGeom>
          <a:solidFill>
            <a:srgbClr val="FF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8BAEBD4B-0A69-0F1C-18D7-920397682FF5}"/>
              </a:ext>
            </a:extLst>
          </p:cNvPr>
          <p:cNvSpPr txBox="1"/>
          <p:nvPr/>
        </p:nvSpPr>
        <p:spPr>
          <a:xfrm>
            <a:off x="640078" y="6354649"/>
            <a:ext cx="9650207" cy="246221"/>
          </a:xfrm>
          <a:prstGeom prst="rect">
            <a:avLst/>
          </a:prstGeom>
          <a:noFill/>
        </p:spPr>
        <p:txBody>
          <a:bodyPr wrap="square" rtlCol="0">
            <a:spAutoFit/>
          </a:bodyPr>
          <a:lstStyle/>
          <a:p>
            <a:pPr algn="just"/>
            <a:r>
              <a:rPr lang="pt-BR" sz="1000" dirty="0"/>
              <a:t>¹ Flanagan, David. </a:t>
            </a:r>
            <a:r>
              <a:rPr lang="pt-BR" sz="1000" i="1" dirty="0"/>
              <a:t>JavaScript: o guia definitivo (2011), p. 1.</a:t>
            </a:r>
          </a:p>
        </p:txBody>
      </p:sp>
    </p:spTree>
    <p:extLst>
      <p:ext uri="{BB962C8B-B14F-4D97-AF65-F5344CB8AC3E}">
        <p14:creationId xmlns:p14="http://schemas.microsoft.com/office/powerpoint/2010/main" val="117866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B34DD2-5701-BEFD-F487-3156D68E6170}"/>
              </a:ext>
            </a:extLst>
          </p:cNvPr>
          <p:cNvSpPr>
            <a:spLocks noGrp="1"/>
          </p:cNvSpPr>
          <p:nvPr>
            <p:ph type="title"/>
          </p:nvPr>
        </p:nvSpPr>
        <p:spPr/>
        <p:txBody>
          <a:bodyPr/>
          <a:lstStyle/>
          <a:p>
            <a:r>
              <a:rPr lang="pt-BR" b="1" dirty="0"/>
              <a:t>Introdução ao Google Earth Engine</a:t>
            </a:r>
          </a:p>
        </p:txBody>
      </p:sp>
      <p:sp>
        <p:nvSpPr>
          <p:cNvPr id="3" name="Espaço Reservado para Conteúdo 2">
            <a:extLst>
              <a:ext uri="{FF2B5EF4-FFF2-40B4-BE49-F238E27FC236}">
                <a16:creationId xmlns:a16="http://schemas.microsoft.com/office/drawing/2014/main" id="{165155F1-86AD-1CCD-D145-55F5BD5CC7FB}"/>
              </a:ext>
            </a:extLst>
          </p:cNvPr>
          <p:cNvSpPr>
            <a:spLocks noGrp="1"/>
          </p:cNvSpPr>
          <p:nvPr>
            <p:ph idx="1"/>
          </p:nvPr>
        </p:nvSpPr>
        <p:spPr>
          <a:xfrm>
            <a:off x="839788" y="3184263"/>
            <a:ext cx="3932234" cy="1223817"/>
          </a:xfrm>
        </p:spPr>
        <p:txBody>
          <a:bodyPr>
            <a:normAutofit/>
          </a:bodyPr>
          <a:lstStyle/>
          <a:p>
            <a:r>
              <a:rPr lang="pt-BR" sz="1200" dirty="0">
                <a:solidFill>
                  <a:schemeClr val="tx2">
                    <a:lumMod val="75000"/>
                  </a:schemeClr>
                </a:solidFill>
              </a:rPr>
              <a:t>O Google Earth Engine;</a:t>
            </a:r>
          </a:p>
          <a:p>
            <a:r>
              <a:rPr lang="pt-BR" sz="1200" dirty="0">
                <a:solidFill>
                  <a:schemeClr val="tx2">
                    <a:lumMod val="75000"/>
                  </a:schemeClr>
                </a:solidFill>
              </a:rPr>
              <a:t>Preparação do ambiente de Trabalho;</a:t>
            </a:r>
          </a:p>
          <a:p>
            <a:r>
              <a:rPr lang="pt-BR" sz="1200" dirty="0">
                <a:solidFill>
                  <a:schemeClr val="tx2">
                    <a:lumMod val="75000"/>
                  </a:schemeClr>
                </a:solidFill>
              </a:rPr>
              <a:t>Code Editor;</a:t>
            </a:r>
          </a:p>
          <a:p>
            <a:r>
              <a:rPr lang="pt-BR" sz="1200" dirty="0">
                <a:solidFill>
                  <a:schemeClr val="tx2">
                    <a:lumMod val="75000"/>
                  </a:schemeClr>
                </a:solidFill>
              </a:rPr>
              <a:t>Conceitos básico de programação.</a:t>
            </a:r>
            <a:endParaRPr lang="pt-BR" sz="1200" dirty="0"/>
          </a:p>
        </p:txBody>
      </p:sp>
      <p:sp>
        <p:nvSpPr>
          <p:cNvPr id="4" name="Espaço Reservado para Texto 3">
            <a:extLst>
              <a:ext uri="{FF2B5EF4-FFF2-40B4-BE49-F238E27FC236}">
                <a16:creationId xmlns:a16="http://schemas.microsoft.com/office/drawing/2014/main" id="{0C5CA71F-73EB-BC2F-78E0-D61C19E7343A}"/>
              </a:ext>
            </a:extLst>
          </p:cNvPr>
          <p:cNvSpPr>
            <a:spLocks noGrp="1"/>
          </p:cNvSpPr>
          <p:nvPr>
            <p:ph type="body" sz="half" idx="2"/>
          </p:nvPr>
        </p:nvSpPr>
        <p:spPr>
          <a:xfrm>
            <a:off x="6096000" y="4642326"/>
            <a:ext cx="5747385" cy="1672908"/>
          </a:xfrm>
        </p:spPr>
        <p:txBody>
          <a:bodyPr anchor="b"/>
          <a:lstStyle/>
          <a:p>
            <a:pPr algn="r">
              <a:lnSpc>
                <a:spcPct val="100000"/>
              </a:lnSpc>
            </a:pPr>
            <a:r>
              <a:rPr lang="pt-BR" dirty="0"/>
              <a:t>Alan Lemos Rhoden</a:t>
            </a:r>
          </a:p>
          <a:p>
            <a:pPr algn="r">
              <a:lnSpc>
                <a:spcPct val="100000"/>
              </a:lnSpc>
            </a:pPr>
            <a:r>
              <a:rPr lang="pt-BR" sz="1200" dirty="0"/>
              <a:t>Bacharel em Geografia – UFSM</a:t>
            </a:r>
          </a:p>
          <a:p>
            <a:pPr algn="r">
              <a:lnSpc>
                <a:spcPct val="100000"/>
              </a:lnSpc>
            </a:pPr>
            <a:r>
              <a:rPr lang="pt-BR" sz="1200" dirty="0"/>
              <a:t>Mestrando em Geografia – UFSM</a:t>
            </a:r>
          </a:p>
          <a:p>
            <a:pPr algn="r">
              <a:lnSpc>
                <a:spcPct val="100000"/>
              </a:lnSpc>
            </a:pPr>
            <a:r>
              <a:rPr lang="pt-BR" sz="1200" dirty="0"/>
              <a:t>Especialista em Geoprocessamento – Auster Tecnologia</a:t>
            </a:r>
          </a:p>
        </p:txBody>
      </p:sp>
      <p:sp>
        <p:nvSpPr>
          <p:cNvPr id="5" name="Título 1">
            <a:extLst>
              <a:ext uri="{FF2B5EF4-FFF2-40B4-BE49-F238E27FC236}">
                <a16:creationId xmlns:a16="http://schemas.microsoft.com/office/drawing/2014/main" id="{E32B1D51-7C7E-16CF-E1CD-249EFF35859C}"/>
              </a:ext>
            </a:extLst>
          </p:cNvPr>
          <p:cNvSpPr txBox="1">
            <a:spLocks/>
          </p:cNvSpPr>
          <p:nvPr/>
        </p:nvSpPr>
        <p:spPr>
          <a:xfrm>
            <a:off x="839789" y="2249083"/>
            <a:ext cx="6400108" cy="858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pt-BR" sz="2400" dirty="0">
                <a:solidFill>
                  <a:schemeClr val="tx2">
                    <a:lumMod val="75000"/>
                  </a:schemeClr>
                </a:solidFill>
              </a:rPr>
              <a:t>Módulo I – Fundamentos de programação para o Google Earth Engine</a:t>
            </a:r>
          </a:p>
        </p:txBody>
      </p:sp>
      <p:cxnSp>
        <p:nvCxnSpPr>
          <p:cNvPr id="7" name="Conector reto 6">
            <a:extLst>
              <a:ext uri="{FF2B5EF4-FFF2-40B4-BE49-F238E27FC236}">
                <a16:creationId xmlns:a16="http://schemas.microsoft.com/office/drawing/2014/main" id="{A8A75E8C-D9F3-7F70-1616-6A0034EF02B7}"/>
              </a:ext>
            </a:extLst>
          </p:cNvPr>
          <p:cNvCxnSpPr>
            <a:cxnSpLocks/>
          </p:cNvCxnSpPr>
          <p:nvPr/>
        </p:nvCxnSpPr>
        <p:spPr>
          <a:xfrm flipV="1">
            <a:off x="965200" y="2133602"/>
            <a:ext cx="720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02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B04D60-6C64-F5A3-9706-86DA8558E3E1}"/>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C465BA36-9AA5-5904-C69E-AF2A47AA1CD0}"/>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8A67149D-B855-6DDD-622E-A4BB2E7B2779}"/>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6D51EE94-BFFA-27BA-F342-78F12B98384F}"/>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7C826922-56D4-8F90-4593-FCB277C71D40}"/>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175AEA31-B8A8-A5C7-C24C-64A2CBA7C944}"/>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JavaScript</a:t>
            </a:r>
          </a:p>
        </p:txBody>
      </p:sp>
      <p:sp>
        <p:nvSpPr>
          <p:cNvPr id="6" name="Elipse 5">
            <a:extLst>
              <a:ext uri="{FF2B5EF4-FFF2-40B4-BE49-F238E27FC236}">
                <a16:creationId xmlns:a16="http://schemas.microsoft.com/office/drawing/2014/main" id="{AF8F5FC1-5606-6542-7E31-19577689A06F}"/>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20</a:t>
            </a:fld>
            <a:endParaRPr lang="pt-BR" sz="1100" b="1" dirty="0"/>
          </a:p>
        </p:txBody>
      </p:sp>
      <p:sp>
        <p:nvSpPr>
          <p:cNvPr id="2" name="CaixaDeTexto 1">
            <a:extLst>
              <a:ext uri="{FF2B5EF4-FFF2-40B4-BE49-F238E27FC236}">
                <a16:creationId xmlns:a16="http://schemas.microsoft.com/office/drawing/2014/main" id="{0E425DAD-6F0B-C263-F3E7-7118DB88FF1B}"/>
              </a:ext>
            </a:extLst>
          </p:cNvPr>
          <p:cNvSpPr txBox="1"/>
          <p:nvPr/>
        </p:nvSpPr>
        <p:spPr>
          <a:xfrm>
            <a:off x="741680" y="1761565"/>
            <a:ext cx="9650207" cy="646331"/>
          </a:xfrm>
          <a:prstGeom prst="rect">
            <a:avLst/>
          </a:prstGeom>
          <a:noFill/>
        </p:spPr>
        <p:txBody>
          <a:bodyPr wrap="square" rtlCol="0">
            <a:spAutoFit/>
          </a:bodyPr>
          <a:lstStyle/>
          <a:p>
            <a:pPr algn="just"/>
            <a:r>
              <a:rPr lang="pt-BR" dirty="0"/>
              <a:t>“[...] JavaScript é uma linguagem de alto nível, dinâmica, interpretada e </a:t>
            </a:r>
            <a:r>
              <a:rPr lang="pt-BR" b="1" dirty="0">
                <a:latin typeface="Montserrat Medium" pitchFamily="2" charset="0"/>
              </a:rPr>
              <a:t>não </a:t>
            </a:r>
            <a:r>
              <a:rPr lang="pt-BR" b="1" dirty="0" err="1">
                <a:latin typeface="Montserrat Medium" pitchFamily="2" charset="0"/>
              </a:rPr>
              <a:t>tipada</a:t>
            </a:r>
            <a:r>
              <a:rPr lang="pt-BR" dirty="0"/>
              <a:t>, conveniente para estilos de programação orientados a objetos e funcionais.” ¹</a:t>
            </a:r>
          </a:p>
        </p:txBody>
      </p:sp>
      <p:pic>
        <p:nvPicPr>
          <p:cNvPr id="24" name="Gráfico 23" descr="Fechar com preenchimento sólido">
            <a:extLst>
              <a:ext uri="{FF2B5EF4-FFF2-40B4-BE49-F238E27FC236}">
                <a16:creationId xmlns:a16="http://schemas.microsoft.com/office/drawing/2014/main" id="{04E957A9-485E-E8CA-4E09-48C587836DC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655011" y="3907013"/>
            <a:ext cx="914400" cy="914400"/>
          </a:xfrm>
          <a:prstGeom prst="rect">
            <a:avLst/>
          </a:prstGeom>
        </p:spPr>
      </p:pic>
      <p:sp>
        <p:nvSpPr>
          <p:cNvPr id="8" name="Retângulo 7">
            <a:extLst>
              <a:ext uri="{FF2B5EF4-FFF2-40B4-BE49-F238E27FC236}">
                <a16:creationId xmlns:a16="http://schemas.microsoft.com/office/drawing/2014/main" id="{624536D9-9829-345A-9577-2BE050E3B80C}"/>
              </a:ext>
            </a:extLst>
          </p:cNvPr>
          <p:cNvSpPr/>
          <p:nvPr/>
        </p:nvSpPr>
        <p:spPr>
          <a:xfrm>
            <a:off x="1494490" y="3727243"/>
            <a:ext cx="3586481" cy="1273939"/>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b="1"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string</a:t>
            </a:r>
            <a:r>
              <a:rPr lang="pt-BR" sz="1200" dirty="0">
                <a:solidFill>
                  <a:schemeClr val="tx1"/>
                </a:solidFill>
                <a:latin typeface="Consolas" panose="020B0609020204030204" pitchFamily="49" charset="0"/>
              </a:rPr>
              <a:t> msg = </a:t>
            </a:r>
            <a:r>
              <a:rPr lang="pt-BR" sz="1200" dirty="0">
                <a:solidFill>
                  <a:srgbClr val="FF5050"/>
                </a:solidFill>
                <a:latin typeface="Consolas" panose="020B0609020204030204" pitchFamily="49" charset="0"/>
              </a:rPr>
              <a:t>‘Olá mundo!’</a:t>
            </a:r>
            <a:r>
              <a:rPr lang="pt-BR" sz="1200" b="1" dirty="0">
                <a:solidFill>
                  <a:schemeClr val="tx1"/>
                </a:solidFill>
                <a:latin typeface="Consolas" panose="020B0609020204030204" pitchFamily="49" charset="0"/>
              </a:rPr>
              <a:t>;</a:t>
            </a:r>
          </a:p>
          <a:p>
            <a:pPr algn="just"/>
            <a:r>
              <a:rPr lang="pt-BR" sz="1200" dirty="0">
                <a:solidFill>
                  <a:schemeClr val="accent2"/>
                </a:solidFill>
                <a:latin typeface="Consolas" panose="020B0609020204030204" pitchFamily="49" charset="0"/>
              </a:rPr>
              <a:t>  </a:t>
            </a:r>
            <a:r>
              <a:rPr lang="pt-BR" sz="1200" b="1" dirty="0" err="1">
                <a:solidFill>
                  <a:schemeClr val="tx1"/>
                </a:solidFill>
                <a:latin typeface="Consolas" panose="020B0609020204030204" pitchFamily="49" charset="0"/>
              </a:rPr>
              <a:t>int</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number</a:t>
            </a:r>
            <a:r>
              <a:rPr lang="pt-BR" sz="1200" dirty="0">
                <a:solidFill>
                  <a:schemeClr val="tx1"/>
                </a:solidFill>
                <a:latin typeface="Consolas" panose="020B0609020204030204" pitchFamily="49" charset="0"/>
              </a:rPr>
              <a:t> = </a:t>
            </a:r>
            <a:r>
              <a:rPr lang="pt-BR" sz="1200" dirty="0">
                <a:solidFill>
                  <a:schemeClr val="accent1">
                    <a:lumMod val="60000"/>
                    <a:lumOff val="40000"/>
                  </a:schemeClr>
                </a:solidFill>
                <a:latin typeface="Consolas" panose="020B0609020204030204" pitchFamily="49" charset="0"/>
              </a:rPr>
              <a:t>7</a:t>
            </a:r>
            <a:r>
              <a:rPr lang="pt-BR" sz="1200" b="1" dirty="0">
                <a:solidFill>
                  <a:schemeClr val="tx1"/>
                </a:solidFill>
                <a:latin typeface="Consolas" panose="020B0609020204030204" pitchFamily="49" charset="0"/>
              </a:rPr>
              <a:t>;</a:t>
            </a:r>
          </a:p>
          <a:p>
            <a:pPr algn="just"/>
            <a:r>
              <a:rPr lang="pt-BR" sz="1200" b="1"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float</a:t>
            </a:r>
            <a:r>
              <a:rPr lang="pt-BR" sz="1200" dirty="0">
                <a:solidFill>
                  <a:schemeClr val="tx1"/>
                </a:solidFill>
                <a:latin typeface="Consolas" panose="020B0609020204030204" pitchFamily="49" charset="0"/>
              </a:rPr>
              <a:t> decimal =</a:t>
            </a:r>
            <a:r>
              <a:rPr lang="pt-BR" sz="1200" dirty="0">
                <a:solidFill>
                  <a:schemeClr val="accent1">
                    <a:lumMod val="60000"/>
                    <a:lumOff val="40000"/>
                  </a:schemeClr>
                </a:solidFill>
                <a:latin typeface="Consolas" panose="020B0609020204030204" pitchFamily="49" charset="0"/>
              </a:rPr>
              <a:t> 10.7</a:t>
            </a:r>
            <a:r>
              <a:rPr lang="pt-BR" sz="1200" b="1" dirty="0">
                <a:solidFill>
                  <a:schemeClr val="tx1"/>
                </a:solidFill>
                <a:latin typeface="Consolas" panose="020B0609020204030204" pitchFamily="49" charset="0"/>
              </a:rPr>
              <a:t>;</a:t>
            </a:r>
            <a:endParaRPr lang="pt-BR" sz="1200" b="1" dirty="0">
              <a:solidFill>
                <a:schemeClr val="accent1">
                  <a:lumMod val="60000"/>
                  <a:lumOff val="40000"/>
                </a:schemeClr>
              </a:solidFill>
              <a:latin typeface="Consolas" panose="020B0609020204030204" pitchFamily="49" charset="0"/>
            </a:endParaRPr>
          </a:p>
          <a:p>
            <a:pPr algn="just"/>
            <a:r>
              <a:rPr lang="pt-BR" sz="1200" dirty="0">
                <a:solidFill>
                  <a:schemeClr val="accent2"/>
                </a:solidFill>
                <a:latin typeface="Consolas" panose="020B0609020204030204" pitchFamily="49" charset="0"/>
              </a:rPr>
              <a:t>  </a:t>
            </a:r>
            <a:r>
              <a:rPr lang="pt-BR" sz="1200" b="1" dirty="0" err="1">
                <a:solidFill>
                  <a:schemeClr val="tx1"/>
                </a:solidFill>
                <a:latin typeface="Consolas" panose="020B0609020204030204" pitchFamily="49" charset="0"/>
              </a:rPr>
              <a:t>bool</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finished</a:t>
            </a:r>
            <a:r>
              <a:rPr lang="pt-BR" sz="1200" dirty="0">
                <a:solidFill>
                  <a:schemeClr val="tx1"/>
                </a:solidFill>
                <a:latin typeface="Consolas" panose="020B0609020204030204" pitchFamily="49" charset="0"/>
              </a:rPr>
              <a:t> = </a:t>
            </a:r>
            <a:r>
              <a:rPr lang="pt-BR" sz="1200" b="1" dirty="0">
                <a:solidFill>
                  <a:schemeClr val="tx1"/>
                </a:solidFill>
                <a:latin typeface="Consolas" panose="020B0609020204030204" pitchFamily="49" charset="0"/>
              </a:rPr>
              <a:t>false;</a:t>
            </a:r>
          </a:p>
        </p:txBody>
      </p:sp>
      <p:sp>
        <p:nvSpPr>
          <p:cNvPr id="10" name="Retângulo 9">
            <a:extLst>
              <a:ext uri="{FF2B5EF4-FFF2-40B4-BE49-F238E27FC236}">
                <a16:creationId xmlns:a16="http://schemas.microsoft.com/office/drawing/2014/main" id="{5C20931C-D3F5-2618-BC2F-28DFA7AE247A}"/>
              </a:ext>
            </a:extLst>
          </p:cNvPr>
          <p:cNvSpPr/>
          <p:nvPr/>
        </p:nvSpPr>
        <p:spPr>
          <a:xfrm>
            <a:off x="7143451" y="3727243"/>
            <a:ext cx="3586481" cy="1273939"/>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a:solidFill>
                  <a:schemeClr val="tx1"/>
                </a:solidFill>
                <a:latin typeface="Consolas" panose="020B0609020204030204" pitchFamily="49" charset="0"/>
              </a:rPr>
              <a:t>msg = </a:t>
            </a:r>
            <a:r>
              <a:rPr lang="pt-BR" sz="1200" dirty="0">
                <a:solidFill>
                  <a:srgbClr val="FF5050"/>
                </a:solidFill>
                <a:latin typeface="Consolas" panose="020B0609020204030204" pitchFamily="49" charset="0"/>
              </a:rPr>
              <a:t>‘Olá mundo!’</a:t>
            </a:r>
            <a:r>
              <a:rPr lang="pt-BR" sz="1200" b="1"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err="1">
                <a:solidFill>
                  <a:schemeClr val="tx1"/>
                </a:solidFill>
                <a:latin typeface="Consolas" panose="020B0609020204030204" pitchFamily="49" charset="0"/>
              </a:rPr>
              <a:t>number</a:t>
            </a:r>
            <a:r>
              <a:rPr lang="pt-BR" sz="1200" dirty="0">
                <a:solidFill>
                  <a:schemeClr val="tx1"/>
                </a:solidFill>
                <a:latin typeface="Consolas" panose="020B0609020204030204" pitchFamily="49" charset="0"/>
              </a:rPr>
              <a:t> = </a:t>
            </a:r>
            <a:r>
              <a:rPr lang="pt-BR" sz="1200" dirty="0">
                <a:solidFill>
                  <a:schemeClr val="accent1">
                    <a:lumMod val="60000"/>
                    <a:lumOff val="40000"/>
                  </a:schemeClr>
                </a:solidFill>
                <a:latin typeface="Consolas" panose="020B0609020204030204" pitchFamily="49" charset="0"/>
              </a:rPr>
              <a:t>7</a:t>
            </a:r>
            <a:r>
              <a:rPr lang="pt-BR" sz="1200" b="1"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a:solidFill>
                  <a:schemeClr val="tx1"/>
                </a:solidFill>
                <a:latin typeface="Consolas" panose="020B0609020204030204" pitchFamily="49" charset="0"/>
              </a:rPr>
              <a:t>decimal =</a:t>
            </a:r>
            <a:r>
              <a:rPr lang="pt-BR" sz="1200" dirty="0">
                <a:solidFill>
                  <a:schemeClr val="accent1">
                    <a:lumMod val="60000"/>
                    <a:lumOff val="40000"/>
                  </a:schemeClr>
                </a:solidFill>
                <a:latin typeface="Consolas" panose="020B0609020204030204" pitchFamily="49" charset="0"/>
              </a:rPr>
              <a:t> 10.7</a:t>
            </a:r>
            <a:r>
              <a:rPr lang="pt-BR" sz="1200" b="1" dirty="0">
                <a:solidFill>
                  <a:schemeClr val="tx1"/>
                </a:solidFill>
                <a:latin typeface="Consolas" panose="020B0609020204030204" pitchFamily="49" charset="0"/>
              </a:rPr>
              <a:t>;</a:t>
            </a:r>
            <a:endParaRPr lang="pt-BR" sz="1200" b="1" dirty="0">
              <a:solidFill>
                <a:schemeClr val="accent1">
                  <a:lumMod val="60000"/>
                  <a:lumOff val="40000"/>
                </a:schemeClr>
              </a:solidFill>
              <a:latin typeface="Consolas" panose="020B0609020204030204" pitchFamily="49" charset="0"/>
            </a:endParaRPr>
          </a:p>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err="1">
                <a:solidFill>
                  <a:schemeClr val="tx1"/>
                </a:solidFill>
                <a:latin typeface="Consolas" panose="020B0609020204030204" pitchFamily="49" charset="0"/>
              </a:rPr>
              <a:t>finished</a:t>
            </a:r>
            <a:r>
              <a:rPr lang="pt-BR" sz="1200" dirty="0">
                <a:solidFill>
                  <a:schemeClr val="tx1"/>
                </a:solidFill>
                <a:latin typeface="Consolas" panose="020B0609020204030204" pitchFamily="49" charset="0"/>
              </a:rPr>
              <a:t> = </a:t>
            </a:r>
            <a:r>
              <a:rPr lang="pt-BR" sz="1200" b="1" dirty="0">
                <a:solidFill>
                  <a:schemeClr val="tx1"/>
                </a:solidFill>
                <a:latin typeface="Consolas" panose="020B0609020204030204" pitchFamily="49" charset="0"/>
              </a:rPr>
              <a:t>false;</a:t>
            </a:r>
          </a:p>
        </p:txBody>
      </p:sp>
      <p:cxnSp>
        <p:nvCxnSpPr>
          <p:cNvPr id="12" name="Conector de Seta Reta 11">
            <a:extLst>
              <a:ext uri="{FF2B5EF4-FFF2-40B4-BE49-F238E27FC236}">
                <a16:creationId xmlns:a16="http://schemas.microsoft.com/office/drawing/2014/main" id="{8D283B1F-53ED-2190-C36A-65481E9C1FE4}"/>
              </a:ext>
            </a:extLst>
          </p:cNvPr>
          <p:cNvCxnSpPr/>
          <p:nvPr/>
        </p:nvCxnSpPr>
        <p:spPr>
          <a:xfrm>
            <a:off x="1982171" y="3439836"/>
            <a:ext cx="0" cy="54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A1F2DA72-D299-7D70-A6EE-F157D94B2DA7}"/>
              </a:ext>
            </a:extLst>
          </p:cNvPr>
          <p:cNvCxnSpPr>
            <a:cxnSpLocks/>
          </p:cNvCxnSpPr>
          <p:nvPr/>
        </p:nvCxnSpPr>
        <p:spPr>
          <a:xfrm flipV="1">
            <a:off x="2540971" y="4821413"/>
            <a:ext cx="0" cy="54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BE120422-ECAA-2837-22B0-3DF47A1BCD19}"/>
              </a:ext>
            </a:extLst>
          </p:cNvPr>
          <p:cNvCxnSpPr/>
          <p:nvPr/>
        </p:nvCxnSpPr>
        <p:spPr>
          <a:xfrm>
            <a:off x="3313131" y="3457243"/>
            <a:ext cx="0" cy="54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777E599D-61FF-3D3A-9081-918A2F1DC0A8}"/>
              </a:ext>
            </a:extLst>
          </p:cNvPr>
          <p:cNvSpPr txBox="1"/>
          <p:nvPr/>
        </p:nvSpPr>
        <p:spPr>
          <a:xfrm>
            <a:off x="1116030" y="3157633"/>
            <a:ext cx="1732282" cy="276999"/>
          </a:xfrm>
          <a:prstGeom prst="rect">
            <a:avLst/>
          </a:prstGeom>
          <a:noFill/>
        </p:spPr>
        <p:txBody>
          <a:bodyPr wrap="square" rtlCol="0">
            <a:spAutoFit/>
          </a:bodyPr>
          <a:lstStyle/>
          <a:p>
            <a:pPr algn="ctr"/>
            <a:r>
              <a:rPr lang="pt-BR" sz="1200" dirty="0"/>
              <a:t>Tipo</a:t>
            </a:r>
          </a:p>
        </p:txBody>
      </p:sp>
      <p:sp>
        <p:nvSpPr>
          <p:cNvPr id="19" name="CaixaDeTexto 18">
            <a:extLst>
              <a:ext uri="{FF2B5EF4-FFF2-40B4-BE49-F238E27FC236}">
                <a16:creationId xmlns:a16="http://schemas.microsoft.com/office/drawing/2014/main" id="{EC03AD6E-5E86-84CE-07F6-51E163726A72}"/>
              </a:ext>
            </a:extLst>
          </p:cNvPr>
          <p:cNvSpPr txBox="1"/>
          <p:nvPr/>
        </p:nvSpPr>
        <p:spPr>
          <a:xfrm>
            <a:off x="2446990" y="3157633"/>
            <a:ext cx="1732282" cy="276999"/>
          </a:xfrm>
          <a:prstGeom prst="rect">
            <a:avLst/>
          </a:prstGeom>
          <a:noFill/>
        </p:spPr>
        <p:txBody>
          <a:bodyPr wrap="square" rtlCol="0">
            <a:spAutoFit/>
          </a:bodyPr>
          <a:lstStyle/>
          <a:p>
            <a:pPr algn="ctr"/>
            <a:r>
              <a:rPr lang="pt-BR" sz="1200" dirty="0"/>
              <a:t>Valor</a:t>
            </a:r>
          </a:p>
        </p:txBody>
      </p:sp>
      <p:sp>
        <p:nvSpPr>
          <p:cNvPr id="21" name="CaixaDeTexto 20">
            <a:extLst>
              <a:ext uri="{FF2B5EF4-FFF2-40B4-BE49-F238E27FC236}">
                <a16:creationId xmlns:a16="http://schemas.microsoft.com/office/drawing/2014/main" id="{35DAF907-99D4-A141-8A41-528D8165E15B}"/>
              </a:ext>
            </a:extLst>
          </p:cNvPr>
          <p:cNvSpPr txBox="1"/>
          <p:nvPr/>
        </p:nvSpPr>
        <p:spPr>
          <a:xfrm>
            <a:off x="1674830" y="5361413"/>
            <a:ext cx="1732282" cy="276999"/>
          </a:xfrm>
          <a:prstGeom prst="rect">
            <a:avLst/>
          </a:prstGeom>
          <a:noFill/>
        </p:spPr>
        <p:txBody>
          <a:bodyPr wrap="square" rtlCol="0">
            <a:spAutoFit/>
          </a:bodyPr>
          <a:lstStyle/>
          <a:p>
            <a:pPr algn="ctr"/>
            <a:r>
              <a:rPr lang="pt-BR" sz="1200" dirty="0"/>
              <a:t>Nome da variável</a:t>
            </a:r>
          </a:p>
        </p:txBody>
      </p:sp>
      <p:cxnSp>
        <p:nvCxnSpPr>
          <p:cNvPr id="22" name="Conector de Seta Reta 21">
            <a:extLst>
              <a:ext uri="{FF2B5EF4-FFF2-40B4-BE49-F238E27FC236}">
                <a16:creationId xmlns:a16="http://schemas.microsoft.com/office/drawing/2014/main" id="{63DC744B-DA5C-A6BF-E14D-FD03935C79E4}"/>
              </a:ext>
            </a:extLst>
          </p:cNvPr>
          <p:cNvCxnSpPr>
            <a:cxnSpLocks/>
          </p:cNvCxnSpPr>
          <p:nvPr/>
        </p:nvCxnSpPr>
        <p:spPr>
          <a:xfrm flipV="1">
            <a:off x="8009592" y="4821413"/>
            <a:ext cx="0" cy="54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DEF8DCAA-1F64-E456-C856-3FD8E3469167}"/>
              </a:ext>
            </a:extLst>
          </p:cNvPr>
          <p:cNvSpPr txBox="1"/>
          <p:nvPr/>
        </p:nvSpPr>
        <p:spPr>
          <a:xfrm>
            <a:off x="7143451" y="5361413"/>
            <a:ext cx="1732282" cy="276999"/>
          </a:xfrm>
          <a:prstGeom prst="rect">
            <a:avLst/>
          </a:prstGeom>
          <a:noFill/>
        </p:spPr>
        <p:txBody>
          <a:bodyPr wrap="square" rtlCol="0">
            <a:spAutoFit/>
          </a:bodyPr>
          <a:lstStyle/>
          <a:p>
            <a:pPr algn="ctr"/>
            <a:r>
              <a:rPr lang="pt-BR" sz="1200" dirty="0"/>
              <a:t>Nome da variável</a:t>
            </a:r>
          </a:p>
        </p:txBody>
      </p:sp>
      <p:cxnSp>
        <p:nvCxnSpPr>
          <p:cNvPr id="27" name="Conector de Seta Reta 26">
            <a:extLst>
              <a:ext uri="{FF2B5EF4-FFF2-40B4-BE49-F238E27FC236}">
                <a16:creationId xmlns:a16="http://schemas.microsoft.com/office/drawing/2014/main" id="{660A7E11-36DE-9540-D722-F55EF7A597BE}"/>
              </a:ext>
            </a:extLst>
          </p:cNvPr>
          <p:cNvCxnSpPr/>
          <p:nvPr/>
        </p:nvCxnSpPr>
        <p:spPr>
          <a:xfrm>
            <a:off x="8687771" y="3479854"/>
            <a:ext cx="0" cy="54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B344F590-92FE-615D-5110-9D4F4198F4AF}"/>
              </a:ext>
            </a:extLst>
          </p:cNvPr>
          <p:cNvSpPr txBox="1"/>
          <p:nvPr/>
        </p:nvSpPr>
        <p:spPr>
          <a:xfrm>
            <a:off x="7821630" y="3180244"/>
            <a:ext cx="1732282" cy="276999"/>
          </a:xfrm>
          <a:prstGeom prst="rect">
            <a:avLst/>
          </a:prstGeom>
          <a:noFill/>
        </p:spPr>
        <p:txBody>
          <a:bodyPr wrap="square" rtlCol="0">
            <a:spAutoFit/>
          </a:bodyPr>
          <a:lstStyle/>
          <a:p>
            <a:pPr algn="ctr"/>
            <a:r>
              <a:rPr lang="pt-BR" sz="1200" dirty="0"/>
              <a:t>Valor</a:t>
            </a:r>
          </a:p>
        </p:txBody>
      </p:sp>
      <p:sp>
        <p:nvSpPr>
          <p:cNvPr id="38" name="CaixaDeTexto 37">
            <a:extLst>
              <a:ext uri="{FF2B5EF4-FFF2-40B4-BE49-F238E27FC236}">
                <a16:creationId xmlns:a16="http://schemas.microsoft.com/office/drawing/2014/main" id="{DDE2964E-0622-7A3E-8758-DF26438C6D36}"/>
              </a:ext>
            </a:extLst>
          </p:cNvPr>
          <p:cNvSpPr txBox="1"/>
          <p:nvPr/>
        </p:nvSpPr>
        <p:spPr>
          <a:xfrm>
            <a:off x="1494490" y="2750838"/>
            <a:ext cx="3586481" cy="369332"/>
          </a:xfrm>
          <a:prstGeom prst="rect">
            <a:avLst/>
          </a:prstGeom>
          <a:noFill/>
        </p:spPr>
        <p:txBody>
          <a:bodyPr wrap="square" rtlCol="0">
            <a:spAutoFit/>
          </a:bodyPr>
          <a:lstStyle/>
          <a:p>
            <a:pPr algn="ctr"/>
            <a:r>
              <a:rPr lang="pt-BR" dirty="0">
                <a:latin typeface="Montserrat Medium" pitchFamily="2" charset="0"/>
              </a:rPr>
              <a:t>Linguagem </a:t>
            </a:r>
            <a:r>
              <a:rPr lang="pt-BR" dirty="0" err="1">
                <a:latin typeface="Montserrat Medium" pitchFamily="2" charset="0"/>
              </a:rPr>
              <a:t>tipada</a:t>
            </a:r>
            <a:endParaRPr lang="pt-BR" dirty="0">
              <a:latin typeface="Montserrat Medium" pitchFamily="2" charset="0"/>
            </a:endParaRPr>
          </a:p>
        </p:txBody>
      </p:sp>
      <p:sp>
        <p:nvSpPr>
          <p:cNvPr id="39" name="CaixaDeTexto 38">
            <a:extLst>
              <a:ext uri="{FF2B5EF4-FFF2-40B4-BE49-F238E27FC236}">
                <a16:creationId xmlns:a16="http://schemas.microsoft.com/office/drawing/2014/main" id="{1FCFF88B-ADE3-AC32-5B71-1987B6599DBF}"/>
              </a:ext>
            </a:extLst>
          </p:cNvPr>
          <p:cNvSpPr txBox="1"/>
          <p:nvPr/>
        </p:nvSpPr>
        <p:spPr>
          <a:xfrm>
            <a:off x="7143450" y="2748103"/>
            <a:ext cx="3586481" cy="369332"/>
          </a:xfrm>
          <a:prstGeom prst="rect">
            <a:avLst/>
          </a:prstGeom>
          <a:noFill/>
        </p:spPr>
        <p:txBody>
          <a:bodyPr wrap="square" rtlCol="0">
            <a:spAutoFit/>
          </a:bodyPr>
          <a:lstStyle/>
          <a:p>
            <a:pPr algn="ctr"/>
            <a:r>
              <a:rPr lang="pt-BR" dirty="0">
                <a:latin typeface="Montserrat Medium" pitchFamily="2" charset="0"/>
              </a:rPr>
              <a:t>Linguagem não </a:t>
            </a:r>
            <a:r>
              <a:rPr lang="pt-BR" dirty="0" err="1">
                <a:latin typeface="Montserrat Medium" pitchFamily="2" charset="0"/>
              </a:rPr>
              <a:t>tipada</a:t>
            </a:r>
            <a:endParaRPr lang="pt-BR" dirty="0">
              <a:latin typeface="Montserrat Medium" pitchFamily="2" charset="0"/>
            </a:endParaRPr>
          </a:p>
        </p:txBody>
      </p:sp>
      <p:sp>
        <p:nvSpPr>
          <p:cNvPr id="40" name="CaixaDeTexto 39">
            <a:extLst>
              <a:ext uri="{FF2B5EF4-FFF2-40B4-BE49-F238E27FC236}">
                <a16:creationId xmlns:a16="http://schemas.microsoft.com/office/drawing/2014/main" id="{A081699E-8A8D-6B53-9505-1067C0987D1C}"/>
              </a:ext>
            </a:extLst>
          </p:cNvPr>
          <p:cNvSpPr txBox="1"/>
          <p:nvPr/>
        </p:nvSpPr>
        <p:spPr>
          <a:xfrm>
            <a:off x="640078" y="6354649"/>
            <a:ext cx="9650207" cy="246221"/>
          </a:xfrm>
          <a:prstGeom prst="rect">
            <a:avLst/>
          </a:prstGeom>
          <a:noFill/>
        </p:spPr>
        <p:txBody>
          <a:bodyPr wrap="square" rtlCol="0">
            <a:spAutoFit/>
          </a:bodyPr>
          <a:lstStyle/>
          <a:p>
            <a:pPr algn="just"/>
            <a:r>
              <a:rPr lang="pt-BR" sz="1000" dirty="0"/>
              <a:t>¹ Flanagan, David. </a:t>
            </a:r>
            <a:r>
              <a:rPr lang="pt-BR" sz="1000" i="1" dirty="0"/>
              <a:t>JavaScript: o guia definitivo (2011), p. 1.</a:t>
            </a:r>
          </a:p>
        </p:txBody>
      </p:sp>
    </p:spTree>
    <p:extLst>
      <p:ext uri="{BB962C8B-B14F-4D97-AF65-F5344CB8AC3E}">
        <p14:creationId xmlns:p14="http://schemas.microsoft.com/office/powerpoint/2010/main" val="21465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p:bldP spid="19" grpId="0"/>
      <p:bldP spid="21" grpId="0"/>
      <p:bldP spid="23" grpId="0"/>
      <p:bldP spid="36"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D42786-1D3D-420C-7382-D76EE1368A7D}"/>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E46B5DB2-4AB9-E84A-ED41-DA20C80EE2C1}"/>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E1F3DAD3-EC7F-D2C8-28F3-079BB68EEB0B}"/>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92BCF9DA-A1CC-791F-C609-518E588850A7}"/>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09344E01-68CD-0B0F-7BF3-473EC01540CF}"/>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F22AA34A-AF64-4BED-B42B-F005074F0B60}"/>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JavaScript</a:t>
            </a:r>
          </a:p>
        </p:txBody>
      </p:sp>
      <p:sp>
        <p:nvSpPr>
          <p:cNvPr id="6" name="Elipse 5">
            <a:extLst>
              <a:ext uri="{FF2B5EF4-FFF2-40B4-BE49-F238E27FC236}">
                <a16:creationId xmlns:a16="http://schemas.microsoft.com/office/drawing/2014/main" id="{B606BB8D-1A5E-92C5-88DE-048259079CB0}"/>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21</a:t>
            </a:fld>
            <a:endParaRPr lang="pt-BR" sz="1100" b="1" dirty="0"/>
          </a:p>
        </p:txBody>
      </p:sp>
      <p:sp>
        <p:nvSpPr>
          <p:cNvPr id="2" name="CaixaDeTexto 1">
            <a:extLst>
              <a:ext uri="{FF2B5EF4-FFF2-40B4-BE49-F238E27FC236}">
                <a16:creationId xmlns:a16="http://schemas.microsoft.com/office/drawing/2014/main" id="{832B4F27-7B4C-8F7B-F560-BDBEA516636E}"/>
              </a:ext>
            </a:extLst>
          </p:cNvPr>
          <p:cNvSpPr txBox="1"/>
          <p:nvPr/>
        </p:nvSpPr>
        <p:spPr>
          <a:xfrm>
            <a:off x="741680" y="1761565"/>
            <a:ext cx="9650207" cy="646331"/>
          </a:xfrm>
          <a:prstGeom prst="rect">
            <a:avLst/>
          </a:prstGeom>
          <a:noFill/>
        </p:spPr>
        <p:txBody>
          <a:bodyPr wrap="square" rtlCol="0">
            <a:spAutoFit/>
          </a:bodyPr>
          <a:lstStyle/>
          <a:p>
            <a:pPr algn="just"/>
            <a:r>
              <a:rPr lang="pt-BR" dirty="0"/>
              <a:t>“[...] JavaScript é uma linguagem de alto nível, dinâmica, interpretada e não </a:t>
            </a:r>
            <a:r>
              <a:rPr lang="pt-BR" dirty="0" err="1"/>
              <a:t>tipada</a:t>
            </a:r>
            <a:r>
              <a:rPr lang="pt-BR" dirty="0"/>
              <a:t>, conveniente para estilos de programação </a:t>
            </a:r>
            <a:r>
              <a:rPr lang="pt-BR" b="1" dirty="0">
                <a:latin typeface="Montserrat Medium" pitchFamily="2" charset="0"/>
              </a:rPr>
              <a:t>orientados a objetos e funcionais</a:t>
            </a:r>
            <a:r>
              <a:rPr lang="pt-BR" dirty="0"/>
              <a:t>.” ¹</a:t>
            </a:r>
          </a:p>
        </p:txBody>
      </p:sp>
      <p:sp>
        <p:nvSpPr>
          <p:cNvPr id="40" name="CaixaDeTexto 39">
            <a:extLst>
              <a:ext uri="{FF2B5EF4-FFF2-40B4-BE49-F238E27FC236}">
                <a16:creationId xmlns:a16="http://schemas.microsoft.com/office/drawing/2014/main" id="{A021BE4A-B0E9-8575-CBC1-58A6CB0DE62A}"/>
              </a:ext>
            </a:extLst>
          </p:cNvPr>
          <p:cNvSpPr txBox="1"/>
          <p:nvPr/>
        </p:nvSpPr>
        <p:spPr>
          <a:xfrm>
            <a:off x="640078" y="6354649"/>
            <a:ext cx="9650207" cy="246221"/>
          </a:xfrm>
          <a:prstGeom prst="rect">
            <a:avLst/>
          </a:prstGeom>
          <a:noFill/>
        </p:spPr>
        <p:txBody>
          <a:bodyPr wrap="square" rtlCol="0">
            <a:spAutoFit/>
          </a:bodyPr>
          <a:lstStyle/>
          <a:p>
            <a:pPr algn="just"/>
            <a:r>
              <a:rPr lang="pt-BR" sz="1000" dirty="0"/>
              <a:t>¹ Flanagan, David. </a:t>
            </a:r>
            <a:r>
              <a:rPr lang="pt-BR" sz="1000" i="1" dirty="0"/>
              <a:t>JavaScript: o guia definitivo (2011), p. 1.</a:t>
            </a:r>
          </a:p>
        </p:txBody>
      </p:sp>
    </p:spTree>
    <p:extLst>
      <p:ext uri="{BB962C8B-B14F-4D97-AF65-F5344CB8AC3E}">
        <p14:creationId xmlns:p14="http://schemas.microsoft.com/office/powerpoint/2010/main" val="893444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EB2E75-B40F-5DB8-A275-EA0AB4DED624}"/>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5FA35604-BEAF-E072-810F-F198403D483B}"/>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E141BF56-1072-B060-DCA8-E0D0D2542FA8}"/>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B7C06749-16A8-90F5-0A77-DF204583D945}"/>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0861628E-3801-DC46-EDC7-2F2DC343733D}"/>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FA36C81B-4B93-591C-0EF5-CB1E8F9DC6E8}"/>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Tipos primitivos e tipos de objetos</a:t>
            </a:r>
          </a:p>
        </p:txBody>
      </p:sp>
      <p:sp>
        <p:nvSpPr>
          <p:cNvPr id="6" name="Elipse 5">
            <a:extLst>
              <a:ext uri="{FF2B5EF4-FFF2-40B4-BE49-F238E27FC236}">
                <a16:creationId xmlns:a16="http://schemas.microsoft.com/office/drawing/2014/main" id="{51A3C6E0-3DAB-E2BC-D6CA-08E35BBD4CAB}"/>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22</a:t>
            </a:fld>
            <a:endParaRPr lang="pt-BR" sz="1100" b="1" dirty="0"/>
          </a:p>
        </p:txBody>
      </p:sp>
      <p:sp>
        <p:nvSpPr>
          <p:cNvPr id="2" name="CaixaDeTexto 1">
            <a:extLst>
              <a:ext uri="{FF2B5EF4-FFF2-40B4-BE49-F238E27FC236}">
                <a16:creationId xmlns:a16="http://schemas.microsoft.com/office/drawing/2014/main" id="{E4EED587-78E5-C0FF-30A4-B9C866B399EC}"/>
              </a:ext>
            </a:extLst>
          </p:cNvPr>
          <p:cNvSpPr txBox="1"/>
          <p:nvPr/>
        </p:nvSpPr>
        <p:spPr>
          <a:xfrm>
            <a:off x="741680" y="1761565"/>
            <a:ext cx="9650207" cy="1477328"/>
          </a:xfrm>
          <a:prstGeom prst="rect">
            <a:avLst/>
          </a:prstGeom>
          <a:noFill/>
        </p:spPr>
        <p:txBody>
          <a:bodyPr wrap="square" rtlCol="0">
            <a:spAutoFit/>
          </a:bodyPr>
          <a:lstStyle/>
          <a:p>
            <a:pPr algn="just"/>
            <a:r>
              <a:rPr lang="pt-BR" dirty="0"/>
              <a:t>“Os tipos de JavaScript podem ser divididos em duas categorias: </a:t>
            </a:r>
            <a:r>
              <a:rPr lang="pt-BR" dirty="0">
                <a:latin typeface="Montserrat Medium" pitchFamily="2" charset="0"/>
              </a:rPr>
              <a:t>tipos primitivos e tipos de objeto</a:t>
            </a:r>
            <a:r>
              <a:rPr lang="pt-BR" dirty="0"/>
              <a:t>. [...] Qualquer valor em JavaScript que não seja número, </a:t>
            </a:r>
            <a:r>
              <a:rPr lang="pt-BR" i="1" dirty="0" err="1"/>
              <a:t>string</a:t>
            </a:r>
            <a:r>
              <a:rPr lang="pt-BR" dirty="0"/>
              <a:t>, </a:t>
            </a:r>
            <a:r>
              <a:rPr lang="pt-BR" i="1" dirty="0"/>
              <a:t>booleano</a:t>
            </a:r>
            <a:r>
              <a:rPr lang="pt-BR" dirty="0"/>
              <a:t>, </a:t>
            </a:r>
            <a:r>
              <a:rPr lang="pt-BR" i="1" dirty="0" err="1"/>
              <a:t>null</a:t>
            </a:r>
            <a:r>
              <a:rPr lang="pt-BR" dirty="0"/>
              <a:t> ou </a:t>
            </a:r>
            <a:r>
              <a:rPr lang="pt-BR" i="1" dirty="0" err="1"/>
              <a:t>undefined</a:t>
            </a:r>
            <a:r>
              <a:rPr lang="pt-BR" dirty="0"/>
              <a:t> é um objeto. Um objeto (isto é, um membro do tipo objeto) é um conjunto de propriedades, em que cada propriedade tem um nome e um valor (ou um valor primitivo, como um número ou </a:t>
            </a:r>
            <a:r>
              <a:rPr lang="pt-BR" i="1" dirty="0" err="1"/>
              <a:t>string</a:t>
            </a:r>
            <a:r>
              <a:rPr lang="pt-BR" dirty="0"/>
              <a:t>, ou um objeto).” ²</a:t>
            </a:r>
          </a:p>
        </p:txBody>
      </p:sp>
      <p:sp>
        <p:nvSpPr>
          <p:cNvPr id="8" name="CaixaDeTexto 7">
            <a:extLst>
              <a:ext uri="{FF2B5EF4-FFF2-40B4-BE49-F238E27FC236}">
                <a16:creationId xmlns:a16="http://schemas.microsoft.com/office/drawing/2014/main" id="{9810221B-4A18-774F-5E92-A1B3C89DD618}"/>
              </a:ext>
            </a:extLst>
          </p:cNvPr>
          <p:cNvSpPr txBox="1"/>
          <p:nvPr/>
        </p:nvSpPr>
        <p:spPr>
          <a:xfrm>
            <a:off x="640078" y="6354649"/>
            <a:ext cx="9650207" cy="246221"/>
          </a:xfrm>
          <a:prstGeom prst="rect">
            <a:avLst/>
          </a:prstGeom>
          <a:noFill/>
        </p:spPr>
        <p:txBody>
          <a:bodyPr wrap="square" rtlCol="0">
            <a:spAutoFit/>
          </a:bodyPr>
          <a:lstStyle/>
          <a:p>
            <a:pPr algn="just"/>
            <a:r>
              <a:rPr lang="pt-BR" sz="1000" dirty="0"/>
              <a:t>² Flanagan, David. </a:t>
            </a:r>
            <a:r>
              <a:rPr lang="pt-BR" sz="1000" i="1" dirty="0"/>
              <a:t>JavaScript: o guia definitivo (2011), p. 28.</a:t>
            </a:r>
          </a:p>
        </p:txBody>
      </p:sp>
      <p:cxnSp>
        <p:nvCxnSpPr>
          <p:cNvPr id="10" name="Conector reto 9">
            <a:extLst>
              <a:ext uri="{FF2B5EF4-FFF2-40B4-BE49-F238E27FC236}">
                <a16:creationId xmlns:a16="http://schemas.microsoft.com/office/drawing/2014/main" id="{7574FCC6-114C-0B22-8A0E-DD7CF35137B2}"/>
              </a:ext>
            </a:extLst>
          </p:cNvPr>
          <p:cNvCxnSpPr/>
          <p:nvPr/>
        </p:nvCxnSpPr>
        <p:spPr>
          <a:xfrm>
            <a:off x="6095999" y="3972560"/>
            <a:ext cx="0" cy="180000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3EF2BBC5-B8AC-B768-DB6D-9DF0675381B3}"/>
              </a:ext>
            </a:extLst>
          </p:cNvPr>
          <p:cNvSpPr txBox="1"/>
          <p:nvPr/>
        </p:nvSpPr>
        <p:spPr>
          <a:xfrm>
            <a:off x="1432261" y="3628187"/>
            <a:ext cx="3586480" cy="369332"/>
          </a:xfrm>
          <a:prstGeom prst="rect">
            <a:avLst/>
          </a:prstGeom>
          <a:noFill/>
        </p:spPr>
        <p:txBody>
          <a:bodyPr wrap="square" rtlCol="0">
            <a:spAutoFit/>
          </a:bodyPr>
          <a:lstStyle/>
          <a:p>
            <a:pPr algn="ctr"/>
            <a:r>
              <a:rPr lang="pt-BR" dirty="0">
                <a:latin typeface="Montserrat Medium" pitchFamily="2" charset="0"/>
              </a:rPr>
              <a:t>Tipos primitivos</a:t>
            </a:r>
          </a:p>
        </p:txBody>
      </p:sp>
      <p:sp>
        <p:nvSpPr>
          <p:cNvPr id="12" name="CaixaDeTexto 11">
            <a:extLst>
              <a:ext uri="{FF2B5EF4-FFF2-40B4-BE49-F238E27FC236}">
                <a16:creationId xmlns:a16="http://schemas.microsoft.com/office/drawing/2014/main" id="{08C83688-C989-C0C2-918D-BA9074E7B392}"/>
              </a:ext>
            </a:extLst>
          </p:cNvPr>
          <p:cNvSpPr txBox="1"/>
          <p:nvPr/>
        </p:nvSpPr>
        <p:spPr>
          <a:xfrm>
            <a:off x="7173257" y="3636316"/>
            <a:ext cx="3586480" cy="369332"/>
          </a:xfrm>
          <a:prstGeom prst="rect">
            <a:avLst/>
          </a:prstGeom>
          <a:noFill/>
        </p:spPr>
        <p:txBody>
          <a:bodyPr wrap="square" rtlCol="0">
            <a:spAutoFit/>
          </a:bodyPr>
          <a:lstStyle/>
          <a:p>
            <a:pPr algn="ctr"/>
            <a:r>
              <a:rPr lang="pt-BR" dirty="0">
                <a:latin typeface="Montserrat Medium" pitchFamily="2" charset="0"/>
              </a:rPr>
              <a:t>Tipos de objetos</a:t>
            </a:r>
          </a:p>
        </p:txBody>
      </p:sp>
      <p:sp>
        <p:nvSpPr>
          <p:cNvPr id="13" name="Retângulo 12">
            <a:extLst>
              <a:ext uri="{FF2B5EF4-FFF2-40B4-BE49-F238E27FC236}">
                <a16:creationId xmlns:a16="http://schemas.microsoft.com/office/drawing/2014/main" id="{05B63705-8C1B-8DD0-BDBF-C1B665F6247B}"/>
              </a:ext>
            </a:extLst>
          </p:cNvPr>
          <p:cNvSpPr/>
          <p:nvPr/>
        </p:nvSpPr>
        <p:spPr>
          <a:xfrm>
            <a:off x="1061422" y="4235590"/>
            <a:ext cx="4328158" cy="1273939"/>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a:solidFill>
                  <a:schemeClr val="tx1"/>
                </a:solidFill>
                <a:latin typeface="Consolas" panose="020B0609020204030204" pitchFamily="49" charset="0"/>
              </a:rPr>
              <a:t>msg = </a:t>
            </a:r>
            <a:r>
              <a:rPr lang="pt-BR" sz="1200" dirty="0">
                <a:solidFill>
                  <a:srgbClr val="FF5050"/>
                </a:solidFill>
                <a:latin typeface="Consolas" panose="020B0609020204030204" pitchFamily="49" charset="0"/>
              </a:rPr>
              <a:t>‘Olá mundo!’</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a:t>
            </a:r>
            <a:r>
              <a:rPr lang="pt-BR" sz="1200" dirty="0" err="1">
                <a:solidFill>
                  <a:schemeClr val="accent2"/>
                </a:solidFill>
                <a:latin typeface="Consolas" panose="020B0609020204030204" pitchFamily="49" charset="0"/>
              </a:rPr>
              <a:t>string</a:t>
            </a:r>
            <a:endParaRPr lang="pt-BR" sz="1200" b="1" dirty="0">
              <a:solidFill>
                <a:schemeClr val="tx1"/>
              </a:solidFill>
              <a:latin typeface="Consolas" panose="020B0609020204030204" pitchFamily="49" charset="0"/>
            </a:endParaRPr>
          </a:p>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err="1">
                <a:solidFill>
                  <a:schemeClr val="tx1"/>
                </a:solidFill>
                <a:latin typeface="Consolas" panose="020B0609020204030204" pitchFamily="49" charset="0"/>
              </a:rPr>
              <a:t>number</a:t>
            </a:r>
            <a:r>
              <a:rPr lang="pt-BR" sz="1200" dirty="0">
                <a:solidFill>
                  <a:schemeClr val="tx1"/>
                </a:solidFill>
                <a:latin typeface="Consolas" panose="020B0609020204030204" pitchFamily="49" charset="0"/>
              </a:rPr>
              <a:t> = </a:t>
            </a:r>
            <a:r>
              <a:rPr lang="pt-BR" sz="1200" dirty="0">
                <a:solidFill>
                  <a:schemeClr val="accent1">
                    <a:lumMod val="60000"/>
                    <a:lumOff val="40000"/>
                  </a:schemeClr>
                </a:solidFill>
                <a:latin typeface="Consolas" panose="020B0609020204030204" pitchFamily="49" charset="0"/>
              </a:rPr>
              <a:t>7</a:t>
            </a:r>
            <a:r>
              <a:rPr lang="pt-BR" sz="1200" b="1" dirty="0">
                <a:solidFill>
                  <a:schemeClr val="tx1"/>
                </a:solidFill>
                <a:latin typeface="Consolas" panose="020B0609020204030204" pitchFamily="49" charset="0"/>
              </a:rPr>
              <a:t>;</a:t>
            </a:r>
            <a:r>
              <a:rPr lang="pt-BR" sz="1200" dirty="0">
                <a:solidFill>
                  <a:schemeClr val="accent2"/>
                </a:solidFill>
                <a:latin typeface="Consolas" panose="020B0609020204030204" pitchFamily="49" charset="0"/>
              </a:rPr>
              <a:t> // </a:t>
            </a:r>
            <a:r>
              <a:rPr lang="pt-BR" sz="1200" dirty="0" err="1">
                <a:solidFill>
                  <a:schemeClr val="accent2"/>
                </a:solidFill>
                <a:latin typeface="Consolas" panose="020B0609020204030204" pitchFamily="49" charset="0"/>
              </a:rPr>
              <a:t>number</a:t>
            </a:r>
            <a:endParaRPr lang="pt-BR" sz="1200" b="1" dirty="0">
              <a:solidFill>
                <a:schemeClr val="tx1"/>
              </a:solidFill>
              <a:latin typeface="Consolas" panose="020B0609020204030204" pitchFamily="49" charset="0"/>
            </a:endParaRPr>
          </a:p>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err="1">
                <a:solidFill>
                  <a:schemeClr val="tx1"/>
                </a:solidFill>
                <a:latin typeface="Consolas" panose="020B0609020204030204" pitchFamily="49" charset="0"/>
              </a:rPr>
              <a:t>registered</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 </a:t>
            </a:r>
            <a:r>
              <a:rPr lang="pt-BR" sz="1200" b="1" dirty="0" err="1">
                <a:solidFill>
                  <a:schemeClr val="tx1"/>
                </a:solidFill>
                <a:latin typeface="Consolas" panose="020B0609020204030204" pitchFamily="49" charset="0"/>
              </a:rPr>
              <a:t>undefined</a:t>
            </a:r>
            <a:r>
              <a:rPr lang="pt-BR" sz="1200" b="1" dirty="0">
                <a:solidFill>
                  <a:schemeClr val="tx1"/>
                </a:solidFill>
                <a:latin typeface="Consolas" panose="020B0609020204030204" pitchFamily="49" charset="0"/>
              </a:rPr>
              <a:t>;</a:t>
            </a:r>
            <a:r>
              <a:rPr lang="pt-BR" sz="1200" dirty="0">
                <a:solidFill>
                  <a:schemeClr val="accent2"/>
                </a:solidFill>
                <a:latin typeface="Consolas" panose="020B0609020204030204" pitchFamily="49" charset="0"/>
              </a:rPr>
              <a:t> // </a:t>
            </a:r>
            <a:r>
              <a:rPr lang="pt-BR" sz="1200" dirty="0" err="1">
                <a:solidFill>
                  <a:schemeClr val="accent2"/>
                </a:solidFill>
                <a:latin typeface="Consolas" panose="020B0609020204030204" pitchFamily="49" charset="0"/>
              </a:rPr>
              <a:t>undefined</a:t>
            </a:r>
            <a:endParaRPr lang="pt-BR" sz="1200" b="1" dirty="0">
              <a:solidFill>
                <a:schemeClr val="accent1">
                  <a:lumMod val="60000"/>
                  <a:lumOff val="40000"/>
                </a:schemeClr>
              </a:solidFill>
              <a:latin typeface="Consolas" panose="020B0609020204030204" pitchFamily="49" charset="0"/>
            </a:endParaRPr>
          </a:p>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err="1">
                <a:solidFill>
                  <a:schemeClr val="tx1"/>
                </a:solidFill>
                <a:latin typeface="Consolas" panose="020B0609020204030204" pitchFamily="49" charset="0"/>
              </a:rPr>
              <a:t>finished</a:t>
            </a:r>
            <a:r>
              <a:rPr lang="pt-BR" sz="1200" dirty="0">
                <a:solidFill>
                  <a:schemeClr val="tx1"/>
                </a:solidFill>
                <a:latin typeface="Consolas" panose="020B0609020204030204" pitchFamily="49" charset="0"/>
              </a:rPr>
              <a:t> = </a:t>
            </a:r>
            <a:r>
              <a:rPr lang="pt-BR" sz="1200" b="1" dirty="0">
                <a:solidFill>
                  <a:schemeClr val="tx1"/>
                </a:solidFill>
                <a:latin typeface="Consolas" panose="020B0609020204030204" pitchFamily="49" charset="0"/>
              </a:rPr>
              <a:t>false;</a:t>
            </a:r>
            <a:r>
              <a:rPr lang="pt-BR" sz="1200" dirty="0">
                <a:solidFill>
                  <a:schemeClr val="accent2"/>
                </a:solidFill>
                <a:latin typeface="Consolas" panose="020B0609020204030204" pitchFamily="49" charset="0"/>
              </a:rPr>
              <a:t> // </a:t>
            </a:r>
            <a:r>
              <a:rPr lang="pt-BR" sz="1200" dirty="0" err="1">
                <a:solidFill>
                  <a:schemeClr val="accent2"/>
                </a:solidFill>
                <a:latin typeface="Consolas" panose="020B0609020204030204" pitchFamily="49" charset="0"/>
              </a:rPr>
              <a:t>boolean</a:t>
            </a:r>
            <a:endParaRPr lang="pt-BR" sz="1200" dirty="0">
              <a:solidFill>
                <a:schemeClr val="accent2"/>
              </a:solidFill>
              <a:latin typeface="Consolas" panose="020B0609020204030204" pitchFamily="49" charset="0"/>
            </a:endParaRPr>
          </a:p>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a:solidFill>
                  <a:schemeClr val="tx1"/>
                </a:solidFill>
                <a:latin typeface="Consolas" panose="020B0609020204030204" pitchFamily="49" charset="0"/>
              </a:rPr>
              <a:t>age = </a:t>
            </a:r>
            <a:r>
              <a:rPr lang="pt-BR" sz="1200" b="1" dirty="0" err="1">
                <a:solidFill>
                  <a:schemeClr val="tx1"/>
                </a:solidFill>
                <a:latin typeface="Consolas" panose="020B0609020204030204" pitchFamily="49" charset="0"/>
              </a:rPr>
              <a:t>null</a:t>
            </a:r>
            <a:r>
              <a:rPr lang="pt-BR" sz="1200" b="1" dirty="0">
                <a:solidFill>
                  <a:schemeClr val="tx1"/>
                </a:solidFill>
                <a:latin typeface="Consolas" panose="020B0609020204030204" pitchFamily="49" charset="0"/>
              </a:rPr>
              <a:t>;</a:t>
            </a:r>
            <a:r>
              <a:rPr lang="pt-BR" sz="1200" dirty="0">
                <a:solidFill>
                  <a:schemeClr val="accent2"/>
                </a:solidFill>
                <a:latin typeface="Consolas" panose="020B0609020204030204" pitchFamily="49" charset="0"/>
              </a:rPr>
              <a:t> // </a:t>
            </a:r>
            <a:r>
              <a:rPr lang="pt-BR" sz="1200" dirty="0" err="1">
                <a:solidFill>
                  <a:schemeClr val="accent2"/>
                </a:solidFill>
                <a:latin typeface="Consolas" panose="020B0609020204030204" pitchFamily="49" charset="0"/>
              </a:rPr>
              <a:t>null</a:t>
            </a:r>
            <a:endParaRPr lang="pt-BR" sz="1200" b="1" dirty="0">
              <a:solidFill>
                <a:schemeClr val="tx1"/>
              </a:solidFill>
              <a:latin typeface="Consolas" panose="020B0609020204030204" pitchFamily="49" charset="0"/>
            </a:endParaRPr>
          </a:p>
        </p:txBody>
      </p:sp>
      <p:sp>
        <p:nvSpPr>
          <p:cNvPr id="14" name="Retângulo 13">
            <a:extLst>
              <a:ext uri="{FF2B5EF4-FFF2-40B4-BE49-F238E27FC236}">
                <a16:creationId xmlns:a16="http://schemas.microsoft.com/office/drawing/2014/main" id="{692B257B-22A8-D424-E543-279E7E6D2DD8}"/>
              </a:ext>
            </a:extLst>
          </p:cNvPr>
          <p:cNvSpPr/>
          <p:nvPr/>
        </p:nvSpPr>
        <p:spPr>
          <a:xfrm>
            <a:off x="6802418" y="4235590"/>
            <a:ext cx="4328158" cy="1273939"/>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a:solidFill>
                  <a:schemeClr val="tx1"/>
                </a:solidFill>
                <a:latin typeface="Consolas" panose="020B0609020204030204" pitchFamily="49" charset="0"/>
              </a:rPr>
              <a:t>date = </a:t>
            </a:r>
            <a:r>
              <a:rPr lang="pt-BR" sz="1200" b="1" dirty="0">
                <a:solidFill>
                  <a:schemeClr val="tx1"/>
                </a:solidFill>
                <a:latin typeface="Consolas" panose="020B0609020204030204" pitchFamily="49" charset="0"/>
              </a:rPr>
              <a:t>new </a:t>
            </a:r>
            <a:r>
              <a:rPr lang="pt-BR" sz="1200" dirty="0">
                <a:solidFill>
                  <a:schemeClr val="tx1"/>
                </a:solidFill>
                <a:latin typeface="Consolas" panose="020B0609020204030204" pitchFamily="49" charset="0"/>
              </a:rPr>
              <a:t>Date(</a:t>
            </a:r>
            <a:r>
              <a:rPr lang="pt-BR" sz="1200" dirty="0">
                <a:solidFill>
                  <a:srgbClr val="FF5050"/>
                </a:solidFill>
                <a:latin typeface="Consolas" panose="020B0609020204030204" pitchFamily="49" charset="0"/>
              </a:rPr>
              <a:t>‘2025-01-03’</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date</a:t>
            </a:r>
            <a:endParaRPr lang="pt-BR" sz="1200" b="1" dirty="0">
              <a:solidFill>
                <a:schemeClr val="tx1"/>
              </a:solidFill>
              <a:latin typeface="Consolas" panose="020B0609020204030204" pitchFamily="49" charset="0"/>
            </a:endParaRPr>
          </a:p>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err="1">
                <a:solidFill>
                  <a:schemeClr val="tx1"/>
                </a:solidFill>
                <a:latin typeface="Consolas" panose="020B0609020204030204" pitchFamily="49" charset="0"/>
              </a:rPr>
              <a:t>person</a:t>
            </a:r>
            <a:r>
              <a:rPr lang="pt-BR" sz="1200" dirty="0">
                <a:solidFill>
                  <a:schemeClr val="tx1"/>
                </a:solidFill>
                <a:latin typeface="Consolas" panose="020B0609020204030204" pitchFamily="49" charset="0"/>
              </a:rPr>
              <a:t> = {</a:t>
            </a:r>
          </a:p>
          <a:p>
            <a:pPr algn="just"/>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firstName</a:t>
            </a:r>
            <a:r>
              <a:rPr lang="pt-BR" sz="1200" dirty="0">
                <a:solidFill>
                  <a:schemeClr val="tx1"/>
                </a:solidFill>
                <a:latin typeface="Consolas" panose="020B0609020204030204" pitchFamily="49" charset="0"/>
              </a:rPr>
              <a:t>: </a:t>
            </a:r>
            <a:r>
              <a:rPr lang="pt-BR" sz="1200" dirty="0">
                <a:solidFill>
                  <a:srgbClr val="FF5050"/>
                </a:solidFill>
                <a:latin typeface="Consolas" panose="020B0609020204030204" pitchFamily="49" charset="0"/>
              </a:rPr>
              <a:t>‘Alan’</a:t>
            </a:r>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propriedade </a:t>
            </a:r>
            <a:r>
              <a:rPr lang="pt-BR" sz="1200" dirty="0" err="1">
                <a:solidFill>
                  <a:schemeClr val="accent2"/>
                </a:solidFill>
                <a:latin typeface="Consolas" panose="020B0609020204030204" pitchFamily="49" charset="0"/>
              </a:rPr>
              <a:t>string</a:t>
            </a:r>
            <a:endParaRPr lang="pt-BR" sz="1200" dirty="0">
              <a:solidFill>
                <a:schemeClr val="tx1"/>
              </a:solidFill>
              <a:latin typeface="Consolas" panose="020B0609020204030204" pitchFamily="49" charset="0"/>
            </a:endParaRPr>
          </a:p>
          <a:p>
            <a:pPr algn="just"/>
            <a:r>
              <a:rPr lang="pt-BR" sz="1200" dirty="0">
                <a:solidFill>
                  <a:schemeClr val="tx1"/>
                </a:solidFill>
                <a:latin typeface="Consolas" panose="020B0609020204030204" pitchFamily="49" charset="0"/>
              </a:rPr>
              <a:t>    age: </a:t>
            </a:r>
            <a:r>
              <a:rPr lang="pt-BR" sz="1200" dirty="0">
                <a:solidFill>
                  <a:schemeClr val="accent1">
                    <a:lumMod val="60000"/>
                    <a:lumOff val="40000"/>
                  </a:schemeClr>
                </a:solidFill>
                <a:latin typeface="Consolas" panose="020B0609020204030204" pitchFamily="49" charset="0"/>
              </a:rPr>
              <a:t>26</a:t>
            </a:r>
            <a:r>
              <a:rPr lang="pt-BR" sz="1200" dirty="0">
                <a:solidFill>
                  <a:schemeClr val="tx1"/>
                </a:solidFill>
                <a:latin typeface="Consolas" panose="020B0609020204030204" pitchFamily="49" charset="0"/>
              </a:rPr>
              <a:t>,</a:t>
            </a:r>
            <a:r>
              <a:rPr lang="pt-BR" sz="1200" dirty="0">
                <a:solidFill>
                  <a:schemeClr val="accent2"/>
                </a:solidFill>
                <a:latin typeface="Consolas" panose="020B0609020204030204" pitchFamily="49" charset="0"/>
              </a:rPr>
              <a:t> // propriedade </a:t>
            </a:r>
            <a:r>
              <a:rPr lang="pt-BR" sz="1200" dirty="0" err="1">
                <a:solidFill>
                  <a:schemeClr val="accent2"/>
                </a:solidFill>
                <a:latin typeface="Consolas" panose="020B0609020204030204" pitchFamily="49" charset="0"/>
              </a:rPr>
              <a:t>number</a:t>
            </a:r>
            <a:endParaRPr lang="pt-BR" sz="1200" dirty="0">
              <a:solidFill>
                <a:schemeClr val="tx1"/>
              </a:solidFill>
              <a:latin typeface="Consolas" panose="020B0609020204030204" pitchFamily="49" charset="0"/>
            </a:endParaRPr>
          </a:p>
          <a:p>
            <a:pPr algn="just"/>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alive</a:t>
            </a:r>
            <a:r>
              <a:rPr lang="pt-BR" sz="1200"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true</a:t>
            </a:r>
            <a:r>
              <a:rPr lang="pt-BR" sz="1200" dirty="0">
                <a:solidFill>
                  <a:schemeClr val="accent2"/>
                </a:solidFill>
                <a:latin typeface="Consolas" panose="020B0609020204030204" pitchFamily="49" charset="0"/>
              </a:rPr>
              <a:t> // propriedade </a:t>
            </a:r>
            <a:r>
              <a:rPr lang="pt-BR" sz="1200" dirty="0" err="1">
                <a:solidFill>
                  <a:schemeClr val="accent2"/>
                </a:solidFill>
                <a:latin typeface="Consolas" panose="020B0609020204030204" pitchFamily="49" charset="0"/>
              </a:rPr>
              <a:t>boolean</a:t>
            </a:r>
            <a:endParaRPr lang="pt-BR" sz="1200" dirty="0">
              <a:solidFill>
                <a:schemeClr val="tx1"/>
              </a:solidFill>
              <a:latin typeface="Consolas" panose="020B0609020204030204" pitchFamily="49" charset="0"/>
            </a:endParaRPr>
          </a:p>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a:t>
            </a:r>
            <a:r>
              <a:rPr lang="pt-BR" sz="1200" dirty="0">
                <a:solidFill>
                  <a:schemeClr val="accent2"/>
                </a:solidFill>
                <a:latin typeface="Consolas" panose="020B0609020204030204" pitchFamily="49" charset="0"/>
              </a:rPr>
              <a:t> // </a:t>
            </a:r>
            <a:r>
              <a:rPr lang="pt-BR" sz="1200" dirty="0" err="1">
                <a:solidFill>
                  <a:schemeClr val="accent2"/>
                </a:solidFill>
                <a:latin typeface="Consolas" panose="020B0609020204030204" pitchFamily="49" charset="0"/>
              </a:rPr>
              <a:t>object</a:t>
            </a:r>
            <a:endParaRPr lang="pt-BR" sz="12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74065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E9AE6E-A8B9-974F-672D-A0DEC0AA7FDA}"/>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4B1C0BA-9BCC-4C08-5330-35D1DE5DAA8F}"/>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E38A9D79-1298-7FA8-7F7E-630A9B043C4F}"/>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11E5064B-1A28-45EF-860D-24BDD6CC526D}"/>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FA9A19BD-7072-4C93-08DA-3168600425D7}"/>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08BC1290-9D54-658B-F3FB-4670D04B63E1}"/>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Variáveis</a:t>
            </a:r>
          </a:p>
        </p:txBody>
      </p:sp>
      <p:sp>
        <p:nvSpPr>
          <p:cNvPr id="6" name="Elipse 5">
            <a:extLst>
              <a:ext uri="{FF2B5EF4-FFF2-40B4-BE49-F238E27FC236}">
                <a16:creationId xmlns:a16="http://schemas.microsoft.com/office/drawing/2014/main" id="{FB61F133-6263-0DB8-216F-81F3BEA6EEAB}"/>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23</a:t>
            </a:fld>
            <a:endParaRPr lang="pt-BR" sz="1100" b="1" dirty="0"/>
          </a:p>
        </p:txBody>
      </p:sp>
      <p:sp>
        <p:nvSpPr>
          <p:cNvPr id="2" name="CaixaDeTexto 1">
            <a:extLst>
              <a:ext uri="{FF2B5EF4-FFF2-40B4-BE49-F238E27FC236}">
                <a16:creationId xmlns:a16="http://schemas.microsoft.com/office/drawing/2014/main" id="{F6E3C12D-8DF0-28DD-91BB-D44F454A94DA}"/>
              </a:ext>
            </a:extLst>
          </p:cNvPr>
          <p:cNvSpPr txBox="1"/>
          <p:nvPr/>
        </p:nvSpPr>
        <p:spPr>
          <a:xfrm>
            <a:off x="640078" y="6354649"/>
            <a:ext cx="9650207" cy="246221"/>
          </a:xfrm>
          <a:prstGeom prst="rect">
            <a:avLst/>
          </a:prstGeom>
          <a:noFill/>
        </p:spPr>
        <p:txBody>
          <a:bodyPr wrap="square" rtlCol="0">
            <a:spAutoFit/>
          </a:bodyPr>
          <a:lstStyle/>
          <a:p>
            <a:pPr algn="just"/>
            <a:r>
              <a:rPr lang="pt-BR" sz="1000" dirty="0"/>
              <a:t>³ Flanagan, David. </a:t>
            </a:r>
            <a:r>
              <a:rPr lang="pt-BR" sz="1000" i="1" dirty="0"/>
              <a:t>JavaScript: o guia definitivo (2011), p. 30.</a:t>
            </a:r>
          </a:p>
        </p:txBody>
      </p:sp>
      <p:sp>
        <p:nvSpPr>
          <p:cNvPr id="8" name="CaixaDeTexto 7">
            <a:extLst>
              <a:ext uri="{FF2B5EF4-FFF2-40B4-BE49-F238E27FC236}">
                <a16:creationId xmlns:a16="http://schemas.microsoft.com/office/drawing/2014/main" id="{B47D3435-15AA-697C-F579-E7D5DAA45573}"/>
              </a:ext>
            </a:extLst>
          </p:cNvPr>
          <p:cNvSpPr txBox="1"/>
          <p:nvPr/>
        </p:nvSpPr>
        <p:spPr>
          <a:xfrm>
            <a:off x="741680" y="1761565"/>
            <a:ext cx="9650207" cy="2308324"/>
          </a:xfrm>
          <a:prstGeom prst="rect">
            <a:avLst/>
          </a:prstGeom>
          <a:noFill/>
        </p:spPr>
        <p:txBody>
          <a:bodyPr wrap="square" rtlCol="0">
            <a:spAutoFit/>
          </a:bodyPr>
          <a:lstStyle/>
          <a:p>
            <a:pPr algn="just"/>
            <a:r>
              <a:rPr lang="pt-BR" dirty="0"/>
              <a:t>“As variáveis em JavaScript são não </a:t>
            </a:r>
            <a:r>
              <a:rPr lang="pt-BR" dirty="0" err="1"/>
              <a:t>tipadas</a:t>
            </a:r>
            <a:r>
              <a:rPr lang="pt-BR" dirty="0"/>
              <a:t>: você pode atribuir um valor de qualquer tipo a uma variável e, posteriormente, atribuir um valor de tipo diferente para a mesma variável. As variáveis são declaradas com a palavra-chave </a:t>
            </a:r>
            <a:r>
              <a:rPr lang="pt-BR" dirty="0">
                <a:latin typeface="Montserrat Medium" pitchFamily="2" charset="0"/>
              </a:rPr>
              <a:t>var</a:t>
            </a:r>
            <a:r>
              <a:rPr lang="pt-BR" dirty="0"/>
              <a:t>.</a:t>
            </a:r>
          </a:p>
          <a:p>
            <a:pPr algn="just"/>
            <a:endParaRPr lang="pt-BR" dirty="0"/>
          </a:p>
          <a:p>
            <a:pPr algn="just"/>
            <a:r>
              <a:rPr lang="pt-BR" dirty="0"/>
              <a:t>JavaScript utiliza </a:t>
            </a:r>
            <a:r>
              <a:rPr lang="pt-BR" dirty="0">
                <a:latin typeface="Montserrat Medium" pitchFamily="2" charset="0"/>
              </a:rPr>
              <a:t>escopo léxico. </a:t>
            </a:r>
            <a:r>
              <a:rPr lang="pt-BR" dirty="0"/>
              <a:t>As variáveis declaradas fora de uma função são </a:t>
            </a:r>
            <a:r>
              <a:rPr lang="pt-BR" dirty="0">
                <a:latin typeface="Montserrat Medium" pitchFamily="2" charset="0"/>
              </a:rPr>
              <a:t>variáveis globais e são visíveis por toda parte em um programa JavaScript</a:t>
            </a:r>
            <a:r>
              <a:rPr lang="pt-BR" dirty="0"/>
              <a:t>. As variáveis declaradas dentro de uma função </a:t>
            </a:r>
            <a:r>
              <a:rPr lang="pt-BR" dirty="0">
                <a:latin typeface="Montserrat Medium" pitchFamily="2" charset="0"/>
              </a:rPr>
              <a:t>têm escopo de função e são visíveis apenas para o código que aparece dentro dessa função</a:t>
            </a:r>
            <a:r>
              <a:rPr lang="pt-BR" dirty="0"/>
              <a:t>.” ³</a:t>
            </a:r>
          </a:p>
        </p:txBody>
      </p:sp>
    </p:spTree>
    <p:extLst>
      <p:ext uri="{BB962C8B-B14F-4D97-AF65-F5344CB8AC3E}">
        <p14:creationId xmlns:p14="http://schemas.microsoft.com/office/powerpoint/2010/main" val="2636394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89B4C7-D2FC-9CA3-AB71-52805C5F3BED}"/>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9747E0C4-B65E-AE94-ABE3-6EFA03493595}"/>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2A7C460D-41DF-751B-2126-78DD761B6E04}"/>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57A03318-D1D3-09EB-7BE3-3812E4BB8D79}"/>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82E6FB39-86F8-FA9B-1A0D-56F247D62B21}"/>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F720C798-722C-8A35-A2C1-314A28BDD04A}"/>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Variáveis</a:t>
            </a:r>
          </a:p>
        </p:txBody>
      </p:sp>
      <p:sp>
        <p:nvSpPr>
          <p:cNvPr id="6" name="Elipse 5">
            <a:extLst>
              <a:ext uri="{FF2B5EF4-FFF2-40B4-BE49-F238E27FC236}">
                <a16:creationId xmlns:a16="http://schemas.microsoft.com/office/drawing/2014/main" id="{90F6CEB1-F037-9BC3-8345-D9AAD077780E}"/>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24</a:t>
            </a:fld>
            <a:endParaRPr lang="pt-BR" sz="1100" b="1" dirty="0"/>
          </a:p>
        </p:txBody>
      </p:sp>
      <p:grpSp>
        <p:nvGrpSpPr>
          <p:cNvPr id="14" name="Agrupar 13">
            <a:extLst>
              <a:ext uri="{FF2B5EF4-FFF2-40B4-BE49-F238E27FC236}">
                <a16:creationId xmlns:a16="http://schemas.microsoft.com/office/drawing/2014/main" id="{B5262E22-9704-28E3-FF30-C2487916EEBF}"/>
              </a:ext>
            </a:extLst>
          </p:cNvPr>
          <p:cNvGrpSpPr/>
          <p:nvPr/>
        </p:nvGrpSpPr>
        <p:grpSpPr>
          <a:xfrm>
            <a:off x="3749040" y="2434039"/>
            <a:ext cx="720000" cy="720000"/>
            <a:chOff x="1028700" y="2540000"/>
            <a:chExt cx="720000" cy="720000"/>
          </a:xfrm>
        </p:grpSpPr>
        <p:cxnSp>
          <p:nvCxnSpPr>
            <p:cNvPr id="10" name="Conector reto 9">
              <a:extLst>
                <a:ext uri="{FF2B5EF4-FFF2-40B4-BE49-F238E27FC236}">
                  <a16:creationId xmlns:a16="http://schemas.microsoft.com/office/drawing/2014/main" id="{C22D1581-88BB-F015-70FC-2A6400BADFF9}"/>
                </a:ext>
              </a:extLst>
            </p:cNvPr>
            <p:cNvCxnSpPr/>
            <p:nvPr/>
          </p:nvCxnSpPr>
          <p:spPr>
            <a:xfrm>
              <a:off x="1046480" y="2540000"/>
              <a:ext cx="0" cy="72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965E8007-F89D-FDED-AF06-B721E9CD8573}"/>
                </a:ext>
              </a:extLst>
            </p:cNvPr>
            <p:cNvCxnSpPr>
              <a:cxnSpLocks/>
            </p:cNvCxnSpPr>
            <p:nvPr/>
          </p:nvCxnSpPr>
          <p:spPr>
            <a:xfrm>
              <a:off x="1028700" y="254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B60E446C-6ACA-ACBA-3697-4B559ED8546C}"/>
                </a:ext>
              </a:extLst>
            </p:cNvPr>
            <p:cNvCxnSpPr>
              <a:cxnSpLocks/>
            </p:cNvCxnSpPr>
            <p:nvPr/>
          </p:nvCxnSpPr>
          <p:spPr>
            <a:xfrm>
              <a:off x="1028700" y="326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Agrupar 14">
            <a:extLst>
              <a:ext uri="{FF2B5EF4-FFF2-40B4-BE49-F238E27FC236}">
                <a16:creationId xmlns:a16="http://schemas.microsoft.com/office/drawing/2014/main" id="{2F600DE6-AC78-8BD9-42A5-AE56F1C04D67}"/>
              </a:ext>
            </a:extLst>
          </p:cNvPr>
          <p:cNvGrpSpPr/>
          <p:nvPr/>
        </p:nvGrpSpPr>
        <p:grpSpPr>
          <a:xfrm>
            <a:off x="3749040" y="3733611"/>
            <a:ext cx="720000" cy="720000"/>
            <a:chOff x="1028700" y="2540000"/>
            <a:chExt cx="720000" cy="720000"/>
          </a:xfrm>
        </p:grpSpPr>
        <p:cxnSp>
          <p:nvCxnSpPr>
            <p:cNvPr id="17" name="Conector reto 16">
              <a:extLst>
                <a:ext uri="{FF2B5EF4-FFF2-40B4-BE49-F238E27FC236}">
                  <a16:creationId xmlns:a16="http://schemas.microsoft.com/office/drawing/2014/main" id="{EB03582D-7334-2DF7-574A-319778BFEB36}"/>
                </a:ext>
              </a:extLst>
            </p:cNvPr>
            <p:cNvCxnSpPr/>
            <p:nvPr/>
          </p:nvCxnSpPr>
          <p:spPr>
            <a:xfrm>
              <a:off x="1046480" y="2540000"/>
              <a:ext cx="0" cy="72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D70D47D7-35F4-C9F0-1683-FC2E5B412269}"/>
                </a:ext>
              </a:extLst>
            </p:cNvPr>
            <p:cNvCxnSpPr>
              <a:cxnSpLocks/>
            </p:cNvCxnSpPr>
            <p:nvPr/>
          </p:nvCxnSpPr>
          <p:spPr>
            <a:xfrm>
              <a:off x="1028700" y="254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2A289DA7-20D3-EDE1-8FD0-97F2A9377A2F}"/>
                </a:ext>
              </a:extLst>
            </p:cNvPr>
            <p:cNvCxnSpPr>
              <a:cxnSpLocks/>
            </p:cNvCxnSpPr>
            <p:nvPr/>
          </p:nvCxnSpPr>
          <p:spPr>
            <a:xfrm>
              <a:off x="1028700" y="326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Agrupar 19">
            <a:extLst>
              <a:ext uri="{FF2B5EF4-FFF2-40B4-BE49-F238E27FC236}">
                <a16:creationId xmlns:a16="http://schemas.microsoft.com/office/drawing/2014/main" id="{DE6004D1-3354-B198-6767-379CCF3CFA32}"/>
              </a:ext>
            </a:extLst>
          </p:cNvPr>
          <p:cNvGrpSpPr/>
          <p:nvPr/>
        </p:nvGrpSpPr>
        <p:grpSpPr>
          <a:xfrm>
            <a:off x="3749040" y="5033183"/>
            <a:ext cx="720000" cy="720000"/>
            <a:chOff x="1028700" y="2540000"/>
            <a:chExt cx="720000" cy="720000"/>
          </a:xfrm>
        </p:grpSpPr>
        <p:cxnSp>
          <p:nvCxnSpPr>
            <p:cNvPr id="21" name="Conector reto 20">
              <a:extLst>
                <a:ext uri="{FF2B5EF4-FFF2-40B4-BE49-F238E27FC236}">
                  <a16:creationId xmlns:a16="http://schemas.microsoft.com/office/drawing/2014/main" id="{61CA2C99-6B88-1DED-39C2-F6C2C29CFF43}"/>
                </a:ext>
              </a:extLst>
            </p:cNvPr>
            <p:cNvCxnSpPr/>
            <p:nvPr/>
          </p:nvCxnSpPr>
          <p:spPr>
            <a:xfrm>
              <a:off x="1046480" y="2540000"/>
              <a:ext cx="0" cy="72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12EED4E2-D834-2F64-05EC-A9F8378E32F2}"/>
                </a:ext>
              </a:extLst>
            </p:cNvPr>
            <p:cNvCxnSpPr>
              <a:cxnSpLocks/>
            </p:cNvCxnSpPr>
            <p:nvPr/>
          </p:nvCxnSpPr>
          <p:spPr>
            <a:xfrm>
              <a:off x="1028700" y="254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BDBD2A4E-AEF1-14CB-D9BC-53980F9A64B4}"/>
                </a:ext>
              </a:extLst>
            </p:cNvPr>
            <p:cNvCxnSpPr>
              <a:cxnSpLocks/>
            </p:cNvCxnSpPr>
            <p:nvPr/>
          </p:nvCxnSpPr>
          <p:spPr>
            <a:xfrm>
              <a:off x="1028700" y="326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5" name="Gráfico 24" descr="Carro com preenchimento sólido">
            <a:extLst>
              <a:ext uri="{FF2B5EF4-FFF2-40B4-BE49-F238E27FC236}">
                <a16:creationId xmlns:a16="http://schemas.microsoft.com/office/drawing/2014/main" id="{6507DBE0-2061-72C1-A715-314FBBB6D6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905750" y="2336839"/>
            <a:ext cx="914400" cy="914400"/>
          </a:xfrm>
          <a:prstGeom prst="rect">
            <a:avLst/>
          </a:prstGeom>
        </p:spPr>
      </p:pic>
      <p:pic>
        <p:nvPicPr>
          <p:cNvPr id="26" name="Gráfico 25" descr="Carro com preenchimento sólido">
            <a:extLst>
              <a:ext uri="{FF2B5EF4-FFF2-40B4-BE49-F238E27FC236}">
                <a16:creationId xmlns:a16="http://schemas.microsoft.com/office/drawing/2014/main" id="{91E58588-0D05-6BA3-A311-5A1C3B2A49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905750" y="3636411"/>
            <a:ext cx="914400" cy="914400"/>
          </a:xfrm>
          <a:prstGeom prst="rect">
            <a:avLst/>
          </a:prstGeom>
        </p:spPr>
      </p:pic>
      <p:pic>
        <p:nvPicPr>
          <p:cNvPr id="27" name="Gráfico 26" descr="Carro com preenchimento sólido">
            <a:extLst>
              <a:ext uri="{FF2B5EF4-FFF2-40B4-BE49-F238E27FC236}">
                <a16:creationId xmlns:a16="http://schemas.microsoft.com/office/drawing/2014/main" id="{463B1DA5-0405-FB36-C3C0-31FC7A4FC6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905750" y="4935983"/>
            <a:ext cx="914400" cy="914400"/>
          </a:xfrm>
          <a:prstGeom prst="rect">
            <a:avLst/>
          </a:prstGeom>
        </p:spPr>
      </p:pic>
      <p:grpSp>
        <p:nvGrpSpPr>
          <p:cNvPr id="28" name="Agrupar 27">
            <a:extLst>
              <a:ext uri="{FF2B5EF4-FFF2-40B4-BE49-F238E27FC236}">
                <a16:creationId xmlns:a16="http://schemas.microsoft.com/office/drawing/2014/main" id="{BC38DB3C-F9CE-D0BA-491C-B75633D7F665}"/>
              </a:ext>
            </a:extLst>
          </p:cNvPr>
          <p:cNvGrpSpPr/>
          <p:nvPr/>
        </p:nvGrpSpPr>
        <p:grpSpPr>
          <a:xfrm>
            <a:off x="5193128" y="2434039"/>
            <a:ext cx="720000" cy="720000"/>
            <a:chOff x="1028700" y="2540000"/>
            <a:chExt cx="720000" cy="720000"/>
          </a:xfrm>
        </p:grpSpPr>
        <p:cxnSp>
          <p:nvCxnSpPr>
            <p:cNvPr id="29" name="Conector reto 28">
              <a:extLst>
                <a:ext uri="{FF2B5EF4-FFF2-40B4-BE49-F238E27FC236}">
                  <a16:creationId xmlns:a16="http://schemas.microsoft.com/office/drawing/2014/main" id="{46943DBC-5AC5-27CA-AC3C-9D52DC3FE74F}"/>
                </a:ext>
              </a:extLst>
            </p:cNvPr>
            <p:cNvCxnSpPr/>
            <p:nvPr/>
          </p:nvCxnSpPr>
          <p:spPr>
            <a:xfrm>
              <a:off x="1046480" y="2540000"/>
              <a:ext cx="0" cy="72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1708A176-9A6D-9ADD-A94A-7161B348CFDA}"/>
                </a:ext>
              </a:extLst>
            </p:cNvPr>
            <p:cNvCxnSpPr>
              <a:cxnSpLocks/>
            </p:cNvCxnSpPr>
            <p:nvPr/>
          </p:nvCxnSpPr>
          <p:spPr>
            <a:xfrm>
              <a:off x="1028700" y="254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9869EC2E-ACC3-FE2A-3DB0-9BB8B8371112}"/>
                </a:ext>
              </a:extLst>
            </p:cNvPr>
            <p:cNvCxnSpPr>
              <a:cxnSpLocks/>
            </p:cNvCxnSpPr>
            <p:nvPr/>
          </p:nvCxnSpPr>
          <p:spPr>
            <a:xfrm>
              <a:off x="1028700" y="326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Agrupar 31">
            <a:extLst>
              <a:ext uri="{FF2B5EF4-FFF2-40B4-BE49-F238E27FC236}">
                <a16:creationId xmlns:a16="http://schemas.microsoft.com/office/drawing/2014/main" id="{BCCC45F2-6870-D2DB-EE39-2DA61BB75EF5}"/>
              </a:ext>
            </a:extLst>
          </p:cNvPr>
          <p:cNvGrpSpPr/>
          <p:nvPr/>
        </p:nvGrpSpPr>
        <p:grpSpPr>
          <a:xfrm>
            <a:off x="5193128" y="3733611"/>
            <a:ext cx="720000" cy="720000"/>
            <a:chOff x="1028700" y="2540000"/>
            <a:chExt cx="720000" cy="720000"/>
          </a:xfrm>
        </p:grpSpPr>
        <p:cxnSp>
          <p:nvCxnSpPr>
            <p:cNvPr id="33" name="Conector reto 32">
              <a:extLst>
                <a:ext uri="{FF2B5EF4-FFF2-40B4-BE49-F238E27FC236}">
                  <a16:creationId xmlns:a16="http://schemas.microsoft.com/office/drawing/2014/main" id="{24CA24C1-FDD4-C8D3-3D61-E9194545EEF1}"/>
                </a:ext>
              </a:extLst>
            </p:cNvPr>
            <p:cNvCxnSpPr/>
            <p:nvPr/>
          </p:nvCxnSpPr>
          <p:spPr>
            <a:xfrm>
              <a:off x="1046480" y="2540000"/>
              <a:ext cx="0" cy="72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07609491-8C15-3AFE-8486-A62ECEDE6D95}"/>
                </a:ext>
              </a:extLst>
            </p:cNvPr>
            <p:cNvCxnSpPr>
              <a:cxnSpLocks/>
            </p:cNvCxnSpPr>
            <p:nvPr/>
          </p:nvCxnSpPr>
          <p:spPr>
            <a:xfrm>
              <a:off x="1028700" y="254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CFE7F74B-2C03-7D34-D0BF-9032A4805EE5}"/>
                </a:ext>
              </a:extLst>
            </p:cNvPr>
            <p:cNvCxnSpPr>
              <a:cxnSpLocks/>
            </p:cNvCxnSpPr>
            <p:nvPr/>
          </p:nvCxnSpPr>
          <p:spPr>
            <a:xfrm>
              <a:off x="1028700" y="326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Agrupar 35">
            <a:extLst>
              <a:ext uri="{FF2B5EF4-FFF2-40B4-BE49-F238E27FC236}">
                <a16:creationId xmlns:a16="http://schemas.microsoft.com/office/drawing/2014/main" id="{4169C506-595C-8859-FFDE-912387D751B0}"/>
              </a:ext>
            </a:extLst>
          </p:cNvPr>
          <p:cNvGrpSpPr/>
          <p:nvPr/>
        </p:nvGrpSpPr>
        <p:grpSpPr>
          <a:xfrm>
            <a:off x="5193128" y="5033183"/>
            <a:ext cx="720000" cy="720000"/>
            <a:chOff x="1028700" y="2540000"/>
            <a:chExt cx="720000" cy="720000"/>
          </a:xfrm>
        </p:grpSpPr>
        <p:cxnSp>
          <p:nvCxnSpPr>
            <p:cNvPr id="37" name="Conector reto 36">
              <a:extLst>
                <a:ext uri="{FF2B5EF4-FFF2-40B4-BE49-F238E27FC236}">
                  <a16:creationId xmlns:a16="http://schemas.microsoft.com/office/drawing/2014/main" id="{EDEBE620-EC88-115B-50ED-EA0C9C544CC1}"/>
                </a:ext>
              </a:extLst>
            </p:cNvPr>
            <p:cNvCxnSpPr/>
            <p:nvPr/>
          </p:nvCxnSpPr>
          <p:spPr>
            <a:xfrm>
              <a:off x="1046480" y="2540000"/>
              <a:ext cx="0" cy="72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A1A60DC5-6B17-F42D-22B8-099B7A9F4A00}"/>
                </a:ext>
              </a:extLst>
            </p:cNvPr>
            <p:cNvCxnSpPr>
              <a:cxnSpLocks/>
            </p:cNvCxnSpPr>
            <p:nvPr/>
          </p:nvCxnSpPr>
          <p:spPr>
            <a:xfrm>
              <a:off x="1028700" y="254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D9D33568-E913-90A8-73BE-298F98C4B885}"/>
                </a:ext>
              </a:extLst>
            </p:cNvPr>
            <p:cNvCxnSpPr>
              <a:cxnSpLocks/>
            </p:cNvCxnSpPr>
            <p:nvPr/>
          </p:nvCxnSpPr>
          <p:spPr>
            <a:xfrm>
              <a:off x="1028700" y="326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0" name="Gráfico 39" descr="Carro com preenchimento sólido">
            <a:extLst>
              <a:ext uri="{FF2B5EF4-FFF2-40B4-BE49-F238E27FC236}">
                <a16:creationId xmlns:a16="http://schemas.microsoft.com/office/drawing/2014/main" id="{CFE62AE9-4DA7-96FE-875E-4EC2D58A44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349838" y="2336839"/>
            <a:ext cx="914400" cy="914400"/>
          </a:xfrm>
          <a:prstGeom prst="rect">
            <a:avLst/>
          </a:prstGeom>
        </p:spPr>
      </p:pic>
      <p:pic>
        <p:nvPicPr>
          <p:cNvPr id="41" name="Gráfico 40" descr="Carro com preenchimento sólido">
            <a:extLst>
              <a:ext uri="{FF2B5EF4-FFF2-40B4-BE49-F238E27FC236}">
                <a16:creationId xmlns:a16="http://schemas.microsoft.com/office/drawing/2014/main" id="{FFCDB27D-8BAE-90F7-8F7F-BF6DA043D7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5349838" y="3636411"/>
            <a:ext cx="914400" cy="914400"/>
          </a:xfrm>
          <a:prstGeom prst="rect">
            <a:avLst/>
          </a:prstGeom>
        </p:spPr>
      </p:pic>
      <p:pic>
        <p:nvPicPr>
          <p:cNvPr id="42" name="Gráfico 41" descr="Carro com preenchimento sólido">
            <a:extLst>
              <a:ext uri="{FF2B5EF4-FFF2-40B4-BE49-F238E27FC236}">
                <a16:creationId xmlns:a16="http://schemas.microsoft.com/office/drawing/2014/main" id="{92D0B406-2E41-5759-9046-692033673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5349838" y="4935983"/>
            <a:ext cx="914400" cy="914400"/>
          </a:xfrm>
          <a:prstGeom prst="rect">
            <a:avLst/>
          </a:prstGeom>
        </p:spPr>
      </p:pic>
      <p:grpSp>
        <p:nvGrpSpPr>
          <p:cNvPr id="43" name="Agrupar 42">
            <a:extLst>
              <a:ext uri="{FF2B5EF4-FFF2-40B4-BE49-F238E27FC236}">
                <a16:creationId xmlns:a16="http://schemas.microsoft.com/office/drawing/2014/main" id="{3EB9268C-682D-05F5-7EF5-4370A189F610}"/>
              </a:ext>
            </a:extLst>
          </p:cNvPr>
          <p:cNvGrpSpPr/>
          <p:nvPr/>
        </p:nvGrpSpPr>
        <p:grpSpPr>
          <a:xfrm>
            <a:off x="6999876" y="2411217"/>
            <a:ext cx="720000" cy="720000"/>
            <a:chOff x="1028700" y="2540000"/>
            <a:chExt cx="720000" cy="720000"/>
          </a:xfrm>
        </p:grpSpPr>
        <p:cxnSp>
          <p:nvCxnSpPr>
            <p:cNvPr id="44" name="Conector reto 43">
              <a:extLst>
                <a:ext uri="{FF2B5EF4-FFF2-40B4-BE49-F238E27FC236}">
                  <a16:creationId xmlns:a16="http://schemas.microsoft.com/office/drawing/2014/main" id="{2EA90E3A-1329-D516-1477-33A8721B8495}"/>
                </a:ext>
              </a:extLst>
            </p:cNvPr>
            <p:cNvCxnSpPr/>
            <p:nvPr/>
          </p:nvCxnSpPr>
          <p:spPr>
            <a:xfrm>
              <a:off x="1046480" y="2540000"/>
              <a:ext cx="0" cy="72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to 44">
              <a:extLst>
                <a:ext uri="{FF2B5EF4-FFF2-40B4-BE49-F238E27FC236}">
                  <a16:creationId xmlns:a16="http://schemas.microsoft.com/office/drawing/2014/main" id="{E64DA0E0-58C5-9BB7-9AD3-B68EB701959A}"/>
                </a:ext>
              </a:extLst>
            </p:cNvPr>
            <p:cNvCxnSpPr>
              <a:cxnSpLocks/>
            </p:cNvCxnSpPr>
            <p:nvPr/>
          </p:nvCxnSpPr>
          <p:spPr>
            <a:xfrm>
              <a:off x="1028700" y="254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Conector reto 45">
              <a:extLst>
                <a:ext uri="{FF2B5EF4-FFF2-40B4-BE49-F238E27FC236}">
                  <a16:creationId xmlns:a16="http://schemas.microsoft.com/office/drawing/2014/main" id="{BE3B4C65-7CEB-FF78-A98B-D4624FD4A750}"/>
                </a:ext>
              </a:extLst>
            </p:cNvPr>
            <p:cNvCxnSpPr>
              <a:cxnSpLocks/>
            </p:cNvCxnSpPr>
            <p:nvPr/>
          </p:nvCxnSpPr>
          <p:spPr>
            <a:xfrm>
              <a:off x="1028700" y="326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7" name="Agrupar 46">
            <a:extLst>
              <a:ext uri="{FF2B5EF4-FFF2-40B4-BE49-F238E27FC236}">
                <a16:creationId xmlns:a16="http://schemas.microsoft.com/office/drawing/2014/main" id="{A5D2FC2B-9AFF-53A1-2587-BF1C7C82855D}"/>
              </a:ext>
            </a:extLst>
          </p:cNvPr>
          <p:cNvGrpSpPr/>
          <p:nvPr/>
        </p:nvGrpSpPr>
        <p:grpSpPr>
          <a:xfrm>
            <a:off x="6999876" y="3710789"/>
            <a:ext cx="720000" cy="720000"/>
            <a:chOff x="1028700" y="2540000"/>
            <a:chExt cx="720000" cy="720000"/>
          </a:xfrm>
        </p:grpSpPr>
        <p:cxnSp>
          <p:nvCxnSpPr>
            <p:cNvPr id="48" name="Conector reto 47">
              <a:extLst>
                <a:ext uri="{FF2B5EF4-FFF2-40B4-BE49-F238E27FC236}">
                  <a16:creationId xmlns:a16="http://schemas.microsoft.com/office/drawing/2014/main" id="{1AF32FA9-023B-9F2C-B178-77C81BA51E85}"/>
                </a:ext>
              </a:extLst>
            </p:cNvPr>
            <p:cNvCxnSpPr/>
            <p:nvPr/>
          </p:nvCxnSpPr>
          <p:spPr>
            <a:xfrm>
              <a:off x="1046480" y="2540000"/>
              <a:ext cx="0" cy="72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C70B0CBB-8172-89A9-218E-9E6BDBF309DF}"/>
                </a:ext>
              </a:extLst>
            </p:cNvPr>
            <p:cNvCxnSpPr>
              <a:cxnSpLocks/>
            </p:cNvCxnSpPr>
            <p:nvPr/>
          </p:nvCxnSpPr>
          <p:spPr>
            <a:xfrm>
              <a:off x="1028700" y="254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Conector reto 49">
              <a:extLst>
                <a:ext uri="{FF2B5EF4-FFF2-40B4-BE49-F238E27FC236}">
                  <a16:creationId xmlns:a16="http://schemas.microsoft.com/office/drawing/2014/main" id="{A78A9D73-E1F2-C94A-B856-3451AE68794B}"/>
                </a:ext>
              </a:extLst>
            </p:cNvPr>
            <p:cNvCxnSpPr>
              <a:cxnSpLocks/>
            </p:cNvCxnSpPr>
            <p:nvPr/>
          </p:nvCxnSpPr>
          <p:spPr>
            <a:xfrm>
              <a:off x="1028700" y="326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1" name="Agrupar 50">
            <a:extLst>
              <a:ext uri="{FF2B5EF4-FFF2-40B4-BE49-F238E27FC236}">
                <a16:creationId xmlns:a16="http://schemas.microsoft.com/office/drawing/2014/main" id="{1F331232-C65F-A938-5FC2-E12D51D233B8}"/>
              </a:ext>
            </a:extLst>
          </p:cNvPr>
          <p:cNvGrpSpPr/>
          <p:nvPr/>
        </p:nvGrpSpPr>
        <p:grpSpPr>
          <a:xfrm>
            <a:off x="6999876" y="5010361"/>
            <a:ext cx="720000" cy="720000"/>
            <a:chOff x="1028700" y="2540000"/>
            <a:chExt cx="720000" cy="720000"/>
          </a:xfrm>
        </p:grpSpPr>
        <p:cxnSp>
          <p:nvCxnSpPr>
            <p:cNvPr id="52" name="Conector reto 51">
              <a:extLst>
                <a:ext uri="{FF2B5EF4-FFF2-40B4-BE49-F238E27FC236}">
                  <a16:creationId xmlns:a16="http://schemas.microsoft.com/office/drawing/2014/main" id="{86D2EEA1-7753-44AD-2E30-744C331050FB}"/>
                </a:ext>
              </a:extLst>
            </p:cNvPr>
            <p:cNvCxnSpPr/>
            <p:nvPr/>
          </p:nvCxnSpPr>
          <p:spPr>
            <a:xfrm>
              <a:off x="1046480" y="2540000"/>
              <a:ext cx="0" cy="72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Conector reto 52">
              <a:extLst>
                <a:ext uri="{FF2B5EF4-FFF2-40B4-BE49-F238E27FC236}">
                  <a16:creationId xmlns:a16="http://schemas.microsoft.com/office/drawing/2014/main" id="{412D5E45-92BB-5A0D-572D-7F850AA9EE00}"/>
                </a:ext>
              </a:extLst>
            </p:cNvPr>
            <p:cNvCxnSpPr>
              <a:cxnSpLocks/>
            </p:cNvCxnSpPr>
            <p:nvPr/>
          </p:nvCxnSpPr>
          <p:spPr>
            <a:xfrm>
              <a:off x="1028700" y="254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2450C74F-996A-D506-F1A8-A01D64A2AE93}"/>
                </a:ext>
              </a:extLst>
            </p:cNvPr>
            <p:cNvCxnSpPr>
              <a:cxnSpLocks/>
            </p:cNvCxnSpPr>
            <p:nvPr/>
          </p:nvCxnSpPr>
          <p:spPr>
            <a:xfrm>
              <a:off x="1028700" y="3260000"/>
              <a:ext cx="72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55" name="Gráfico 54" descr="Carro com preenchimento sólido">
            <a:extLst>
              <a:ext uri="{FF2B5EF4-FFF2-40B4-BE49-F238E27FC236}">
                <a16:creationId xmlns:a16="http://schemas.microsoft.com/office/drawing/2014/main" id="{221B28EA-F6F3-8854-0F56-A9FD85FD438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7156586" y="2314017"/>
            <a:ext cx="914400" cy="914400"/>
          </a:xfrm>
          <a:prstGeom prst="rect">
            <a:avLst/>
          </a:prstGeom>
        </p:spPr>
      </p:pic>
      <p:pic>
        <p:nvPicPr>
          <p:cNvPr id="56" name="Gráfico 55" descr="Carro com preenchimento sólido">
            <a:extLst>
              <a:ext uri="{FF2B5EF4-FFF2-40B4-BE49-F238E27FC236}">
                <a16:creationId xmlns:a16="http://schemas.microsoft.com/office/drawing/2014/main" id="{122C636E-9E92-886E-C4E8-1C2B7291A4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7156586" y="3613589"/>
            <a:ext cx="914400" cy="914400"/>
          </a:xfrm>
          <a:prstGeom prst="rect">
            <a:avLst/>
          </a:prstGeom>
        </p:spPr>
      </p:pic>
      <p:pic>
        <p:nvPicPr>
          <p:cNvPr id="57" name="Gráfico 56" descr="Carro com preenchimento sólido">
            <a:extLst>
              <a:ext uri="{FF2B5EF4-FFF2-40B4-BE49-F238E27FC236}">
                <a16:creationId xmlns:a16="http://schemas.microsoft.com/office/drawing/2014/main" id="{0DB548EA-EAF9-BFFD-9D12-0E673F4523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156586" y="4913161"/>
            <a:ext cx="914400" cy="914400"/>
          </a:xfrm>
          <a:prstGeom prst="rect">
            <a:avLst/>
          </a:prstGeom>
        </p:spPr>
      </p:pic>
      <p:sp>
        <p:nvSpPr>
          <p:cNvPr id="62" name="Retângulo: Cantos Arredondados 61">
            <a:extLst>
              <a:ext uri="{FF2B5EF4-FFF2-40B4-BE49-F238E27FC236}">
                <a16:creationId xmlns:a16="http://schemas.microsoft.com/office/drawing/2014/main" id="{E8932161-E5C6-AE0D-67A1-AB21F9E0E9E8}"/>
              </a:ext>
            </a:extLst>
          </p:cNvPr>
          <p:cNvSpPr/>
          <p:nvPr/>
        </p:nvSpPr>
        <p:spPr>
          <a:xfrm>
            <a:off x="3088640" y="1840335"/>
            <a:ext cx="6014720" cy="4572635"/>
          </a:xfrm>
          <a:prstGeom prst="round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Cantos Arredondados 63">
            <a:extLst>
              <a:ext uri="{FF2B5EF4-FFF2-40B4-BE49-F238E27FC236}">
                <a16:creationId xmlns:a16="http://schemas.microsoft.com/office/drawing/2014/main" id="{9D254BBD-6D28-1387-6012-5C7007B86136}"/>
              </a:ext>
            </a:extLst>
          </p:cNvPr>
          <p:cNvSpPr/>
          <p:nvPr/>
        </p:nvSpPr>
        <p:spPr>
          <a:xfrm>
            <a:off x="6814123" y="2236576"/>
            <a:ext cx="1440000" cy="3708397"/>
          </a:xfrm>
          <a:prstGeom prst="roundRect">
            <a:avLst/>
          </a:prstGeom>
          <a:noFill/>
          <a:ln w="19050">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6" name="Conector de Seta Reta 65">
            <a:extLst>
              <a:ext uri="{FF2B5EF4-FFF2-40B4-BE49-F238E27FC236}">
                <a16:creationId xmlns:a16="http://schemas.microsoft.com/office/drawing/2014/main" id="{1E39850C-8E27-BC64-E162-F6E69DFD5D43}"/>
              </a:ext>
            </a:extLst>
          </p:cNvPr>
          <p:cNvCxnSpPr/>
          <p:nvPr/>
        </p:nvCxnSpPr>
        <p:spPr>
          <a:xfrm>
            <a:off x="2160470" y="4168833"/>
            <a:ext cx="720000"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aixaDeTexto 66">
            <a:extLst>
              <a:ext uri="{FF2B5EF4-FFF2-40B4-BE49-F238E27FC236}">
                <a16:creationId xmlns:a16="http://schemas.microsoft.com/office/drawing/2014/main" id="{3F18DB3B-B8C9-2562-A9FD-1AC2EDC7F35C}"/>
              </a:ext>
            </a:extLst>
          </p:cNvPr>
          <p:cNvSpPr txBox="1"/>
          <p:nvPr/>
        </p:nvSpPr>
        <p:spPr>
          <a:xfrm>
            <a:off x="1025387" y="3897063"/>
            <a:ext cx="1233844" cy="523220"/>
          </a:xfrm>
          <a:prstGeom prst="rect">
            <a:avLst/>
          </a:prstGeom>
          <a:noFill/>
        </p:spPr>
        <p:txBody>
          <a:bodyPr wrap="square" rtlCol="0">
            <a:spAutoFit/>
          </a:bodyPr>
          <a:lstStyle/>
          <a:p>
            <a:pPr algn="ctr"/>
            <a:r>
              <a:rPr lang="pt-BR" sz="1400" b="1" dirty="0">
                <a:latin typeface="Montserrat Medium" pitchFamily="2" charset="0"/>
              </a:rPr>
              <a:t>Escopo global</a:t>
            </a:r>
          </a:p>
        </p:txBody>
      </p:sp>
      <p:cxnSp>
        <p:nvCxnSpPr>
          <p:cNvPr id="71" name="Conector de Seta Reta 70">
            <a:extLst>
              <a:ext uri="{FF2B5EF4-FFF2-40B4-BE49-F238E27FC236}">
                <a16:creationId xmlns:a16="http://schemas.microsoft.com/office/drawing/2014/main" id="{5D1F4194-8A0E-350E-A335-9E2962753335}"/>
              </a:ext>
            </a:extLst>
          </p:cNvPr>
          <p:cNvCxnSpPr>
            <a:cxnSpLocks/>
          </p:cNvCxnSpPr>
          <p:nvPr/>
        </p:nvCxnSpPr>
        <p:spPr>
          <a:xfrm flipH="1">
            <a:off x="8620870" y="4168833"/>
            <a:ext cx="1440000" cy="0"/>
          </a:xfrm>
          <a:prstGeom prst="straightConnector1">
            <a:avLst/>
          </a:prstGeom>
          <a:ln w="28575">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73" name="CaixaDeTexto 72">
            <a:extLst>
              <a:ext uri="{FF2B5EF4-FFF2-40B4-BE49-F238E27FC236}">
                <a16:creationId xmlns:a16="http://schemas.microsoft.com/office/drawing/2014/main" id="{4C476C7D-E6AE-2D58-5BD3-0933FC080461}"/>
              </a:ext>
            </a:extLst>
          </p:cNvPr>
          <p:cNvSpPr txBox="1"/>
          <p:nvPr/>
        </p:nvSpPr>
        <p:spPr>
          <a:xfrm>
            <a:off x="9960873" y="3897063"/>
            <a:ext cx="1233844" cy="523220"/>
          </a:xfrm>
          <a:prstGeom prst="rect">
            <a:avLst/>
          </a:prstGeom>
          <a:noFill/>
        </p:spPr>
        <p:txBody>
          <a:bodyPr wrap="square" rtlCol="0">
            <a:spAutoFit/>
          </a:bodyPr>
          <a:lstStyle/>
          <a:p>
            <a:pPr algn="ctr"/>
            <a:r>
              <a:rPr lang="pt-BR" sz="1400" b="1" dirty="0">
                <a:latin typeface="Montserrat Medium" pitchFamily="2" charset="0"/>
              </a:rPr>
              <a:t>Escopo</a:t>
            </a:r>
          </a:p>
          <a:p>
            <a:pPr algn="ctr"/>
            <a:r>
              <a:rPr lang="pt-BR" sz="1400" b="1" dirty="0">
                <a:latin typeface="Montserrat Medium" pitchFamily="2" charset="0"/>
              </a:rPr>
              <a:t>local</a:t>
            </a:r>
          </a:p>
        </p:txBody>
      </p:sp>
      <p:sp>
        <p:nvSpPr>
          <p:cNvPr id="74" name="CaixaDeTexto 73">
            <a:extLst>
              <a:ext uri="{FF2B5EF4-FFF2-40B4-BE49-F238E27FC236}">
                <a16:creationId xmlns:a16="http://schemas.microsoft.com/office/drawing/2014/main" id="{9A51D5A3-34D3-C9F7-6C89-9C3FE7709360}"/>
              </a:ext>
            </a:extLst>
          </p:cNvPr>
          <p:cNvSpPr txBox="1"/>
          <p:nvPr/>
        </p:nvSpPr>
        <p:spPr>
          <a:xfrm>
            <a:off x="5246298" y="1449491"/>
            <a:ext cx="1699402" cy="307777"/>
          </a:xfrm>
          <a:prstGeom prst="rect">
            <a:avLst/>
          </a:prstGeom>
          <a:noFill/>
        </p:spPr>
        <p:txBody>
          <a:bodyPr wrap="square" rtlCol="0">
            <a:spAutoFit/>
          </a:bodyPr>
          <a:lstStyle/>
          <a:p>
            <a:pPr algn="ctr"/>
            <a:r>
              <a:rPr lang="pt-BR" sz="1400" b="1" dirty="0">
                <a:solidFill>
                  <a:schemeClr val="accent1">
                    <a:lumMod val="60000"/>
                    <a:lumOff val="40000"/>
                  </a:schemeClr>
                </a:solidFill>
                <a:latin typeface="Montserrat Medium" pitchFamily="2" charset="0"/>
              </a:rPr>
              <a:t>Estacionamento</a:t>
            </a:r>
          </a:p>
        </p:txBody>
      </p:sp>
      <p:sp>
        <p:nvSpPr>
          <p:cNvPr id="75" name="CaixaDeTexto 74">
            <a:extLst>
              <a:ext uri="{FF2B5EF4-FFF2-40B4-BE49-F238E27FC236}">
                <a16:creationId xmlns:a16="http://schemas.microsoft.com/office/drawing/2014/main" id="{730B81FC-F911-4AEB-FE0B-C95BD2141101}"/>
              </a:ext>
            </a:extLst>
          </p:cNvPr>
          <p:cNvSpPr txBox="1"/>
          <p:nvPr/>
        </p:nvSpPr>
        <p:spPr>
          <a:xfrm>
            <a:off x="6684422" y="1928561"/>
            <a:ext cx="1699402" cy="307777"/>
          </a:xfrm>
          <a:prstGeom prst="rect">
            <a:avLst/>
          </a:prstGeom>
          <a:noFill/>
        </p:spPr>
        <p:txBody>
          <a:bodyPr wrap="square" rtlCol="0">
            <a:spAutoFit/>
          </a:bodyPr>
          <a:lstStyle/>
          <a:p>
            <a:pPr algn="ctr"/>
            <a:r>
              <a:rPr lang="pt-BR" sz="1400" b="1" dirty="0">
                <a:solidFill>
                  <a:srgbClr val="FF5050"/>
                </a:solidFill>
                <a:latin typeface="Montserrat Medium" pitchFamily="2" charset="0"/>
              </a:rPr>
              <a:t>Subsolo</a:t>
            </a:r>
          </a:p>
        </p:txBody>
      </p:sp>
    </p:spTree>
    <p:extLst>
      <p:ext uri="{BB962C8B-B14F-4D97-AF65-F5344CB8AC3E}">
        <p14:creationId xmlns:p14="http://schemas.microsoft.com/office/powerpoint/2010/main" val="308836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par>
                                <p:cTn id="67" presetID="10" presetClass="entr" presetSubtype="0"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par>
                                <p:cTn id="80" presetID="10" presetClass="entr" presetSubtype="0"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fade">
                                      <p:cBhvr>
                                        <p:cTn id="87" dur="500"/>
                                        <p:tgtEl>
                                          <p:spTgt spid="67"/>
                                        </p:tgtEl>
                                      </p:cBhvr>
                                    </p:animEffect>
                                  </p:childTnLst>
                                </p:cTn>
                              </p:par>
                              <p:par>
                                <p:cTn id="88" presetID="10" presetClass="entr" presetSubtype="0" fill="hold" nodeType="withEffect">
                                  <p:stCondLst>
                                    <p:cond delay="0"/>
                                  </p:stCondLst>
                                  <p:childTnLst>
                                    <p:set>
                                      <p:cBhvr>
                                        <p:cTn id="89" dur="1" fill="hold">
                                          <p:stCondLst>
                                            <p:cond delay="0"/>
                                          </p:stCondLst>
                                        </p:cTn>
                                        <p:tgtEl>
                                          <p:spTgt spid="66"/>
                                        </p:tgtEl>
                                        <p:attrNameLst>
                                          <p:attrName>style.visibility</p:attrName>
                                        </p:attrNameLst>
                                      </p:cBhvr>
                                      <p:to>
                                        <p:strVal val="visible"/>
                                      </p:to>
                                    </p:set>
                                    <p:animEffect transition="in" filter="fade">
                                      <p:cBhvr>
                                        <p:cTn id="90" dur="500"/>
                                        <p:tgtEl>
                                          <p:spTgt spid="66"/>
                                        </p:tgtEl>
                                      </p:cBhvr>
                                    </p:animEffect>
                                  </p:childTnLst>
                                </p:cTn>
                              </p:par>
                              <p:par>
                                <p:cTn id="91" presetID="10"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fade">
                                      <p:cBhvr>
                                        <p:cTn id="93" dur="500"/>
                                        <p:tgtEl>
                                          <p:spTgt spid="7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fade">
                                      <p:cBhvr>
                                        <p:cTn id="9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animBg="1"/>
      <p:bldP spid="67" grpId="0"/>
      <p:bldP spid="73" grpId="0"/>
      <p:bldP spid="74" grpId="0"/>
      <p:bldP spid="7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72EEBE-EBFB-30DE-3699-D0673AE3FA7F}"/>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0598770-2073-D290-A19C-B5767C674EE5}"/>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6A037934-D622-C1C5-36F7-FB5C4B72715B}"/>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6755FE89-670A-CE04-91AA-5B8A6DCD443B}"/>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BB7D32F7-9AD1-12D5-308A-052CBC8DFC19}"/>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CB624A07-8AB9-369E-0FFA-B578F02436D2}"/>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Operadores e expressões</a:t>
            </a:r>
          </a:p>
        </p:txBody>
      </p:sp>
      <p:sp>
        <p:nvSpPr>
          <p:cNvPr id="6" name="Elipse 5">
            <a:extLst>
              <a:ext uri="{FF2B5EF4-FFF2-40B4-BE49-F238E27FC236}">
                <a16:creationId xmlns:a16="http://schemas.microsoft.com/office/drawing/2014/main" id="{EDF73B65-1A50-9428-E949-2B4F59C6961E}"/>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25</a:t>
            </a:fld>
            <a:endParaRPr lang="pt-BR" sz="1100" b="1" dirty="0"/>
          </a:p>
        </p:txBody>
      </p:sp>
      <p:sp>
        <p:nvSpPr>
          <p:cNvPr id="2" name="CaixaDeTexto 1">
            <a:extLst>
              <a:ext uri="{FF2B5EF4-FFF2-40B4-BE49-F238E27FC236}">
                <a16:creationId xmlns:a16="http://schemas.microsoft.com/office/drawing/2014/main" id="{07FE47D9-0384-211D-4AC8-5923E12EBA34}"/>
              </a:ext>
            </a:extLst>
          </p:cNvPr>
          <p:cNvSpPr txBox="1"/>
          <p:nvPr/>
        </p:nvSpPr>
        <p:spPr>
          <a:xfrm>
            <a:off x="640078" y="6354649"/>
            <a:ext cx="9650207" cy="246221"/>
          </a:xfrm>
          <a:prstGeom prst="rect">
            <a:avLst/>
          </a:prstGeom>
          <a:noFill/>
        </p:spPr>
        <p:txBody>
          <a:bodyPr wrap="square" rtlCol="0">
            <a:spAutoFit/>
          </a:bodyPr>
          <a:lstStyle/>
          <a:p>
            <a:pPr algn="just"/>
            <a:r>
              <a:rPr lang="pt-BR" sz="1000" dirty="0"/>
              <a:t>⁴ Flanagan, David. </a:t>
            </a:r>
            <a:r>
              <a:rPr lang="pt-BR" sz="1000" i="1" dirty="0"/>
              <a:t>JavaScript: o guia definitivo (2011), p. 57.</a:t>
            </a:r>
          </a:p>
        </p:txBody>
      </p:sp>
      <p:sp>
        <p:nvSpPr>
          <p:cNvPr id="9" name="CaixaDeTexto 8">
            <a:extLst>
              <a:ext uri="{FF2B5EF4-FFF2-40B4-BE49-F238E27FC236}">
                <a16:creationId xmlns:a16="http://schemas.microsoft.com/office/drawing/2014/main" id="{90F46723-E5D7-2472-ED89-D5E84134E16D}"/>
              </a:ext>
            </a:extLst>
          </p:cNvPr>
          <p:cNvSpPr txBox="1"/>
          <p:nvPr/>
        </p:nvSpPr>
        <p:spPr>
          <a:xfrm>
            <a:off x="834733" y="2612524"/>
            <a:ext cx="2799717" cy="369332"/>
          </a:xfrm>
          <a:prstGeom prst="rect">
            <a:avLst/>
          </a:prstGeom>
          <a:noFill/>
        </p:spPr>
        <p:txBody>
          <a:bodyPr wrap="square" rtlCol="0">
            <a:spAutoFit/>
          </a:bodyPr>
          <a:lstStyle/>
          <a:p>
            <a:r>
              <a:rPr lang="pt-BR" dirty="0">
                <a:latin typeface="Montserrat Medium" pitchFamily="2" charset="0"/>
              </a:rPr>
              <a:t>Expressões primárias:</a:t>
            </a:r>
          </a:p>
        </p:txBody>
      </p:sp>
      <p:sp>
        <p:nvSpPr>
          <p:cNvPr id="15" name="Retângulo 14">
            <a:extLst>
              <a:ext uri="{FF2B5EF4-FFF2-40B4-BE49-F238E27FC236}">
                <a16:creationId xmlns:a16="http://schemas.microsoft.com/office/drawing/2014/main" id="{F8103024-0716-8DDA-3501-E6BD227C7AB8}"/>
              </a:ext>
            </a:extLst>
          </p:cNvPr>
          <p:cNvSpPr/>
          <p:nvPr/>
        </p:nvSpPr>
        <p:spPr>
          <a:xfrm>
            <a:off x="1219200" y="3463768"/>
            <a:ext cx="4361085" cy="1035625"/>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accent2"/>
                </a:solidFill>
                <a:latin typeface="Consolas" panose="020B0609020204030204" pitchFamily="49" charset="0"/>
              </a:rPr>
              <a:t>  </a:t>
            </a:r>
            <a:r>
              <a:rPr lang="pt-BR" sz="1200" dirty="0">
                <a:solidFill>
                  <a:srgbClr val="FF5050"/>
                </a:solidFill>
                <a:latin typeface="Consolas" panose="020B0609020204030204" pitchFamily="49" charset="0"/>
              </a:rPr>
              <a:t>‘Olá mundo!’</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Uma </a:t>
            </a:r>
            <a:r>
              <a:rPr lang="pt-BR" sz="1200" dirty="0" err="1">
                <a:solidFill>
                  <a:schemeClr val="accent2"/>
                </a:solidFill>
                <a:latin typeface="Consolas" panose="020B0609020204030204" pitchFamily="49" charset="0"/>
              </a:rPr>
              <a:t>string</a:t>
            </a:r>
            <a:r>
              <a:rPr lang="pt-BR" sz="1200" dirty="0">
                <a:solidFill>
                  <a:schemeClr val="accent2"/>
                </a:solidFill>
                <a:latin typeface="Consolas" panose="020B0609020204030204" pitchFamily="49" charset="0"/>
              </a:rPr>
              <a:t> literal</a:t>
            </a:r>
            <a:endParaRPr lang="pt-BR" sz="1200" b="1" dirty="0">
              <a:solidFill>
                <a:schemeClr val="tx1"/>
              </a:solidFill>
              <a:latin typeface="Consolas" panose="020B0609020204030204" pitchFamily="49" charset="0"/>
            </a:endParaRPr>
          </a:p>
          <a:p>
            <a:pPr algn="just"/>
            <a:r>
              <a:rPr lang="pt-BR" sz="1200" dirty="0">
                <a:solidFill>
                  <a:schemeClr val="accent1">
                    <a:lumMod val="60000"/>
                    <a:lumOff val="40000"/>
                  </a:schemeClr>
                </a:solidFill>
                <a:latin typeface="Consolas" panose="020B0609020204030204" pitchFamily="49" charset="0"/>
              </a:rPr>
              <a:t>  7</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Um número literal</a:t>
            </a:r>
            <a:endParaRPr lang="pt-BR" sz="1200" b="1" dirty="0">
              <a:solidFill>
                <a:schemeClr val="accent1">
                  <a:lumMod val="60000"/>
                  <a:lumOff val="40000"/>
                </a:schemeClr>
              </a:solidFill>
              <a:latin typeface="Consolas" panose="020B0609020204030204" pitchFamily="49" charset="0"/>
            </a:endParaRPr>
          </a:p>
          <a:p>
            <a:pPr algn="just"/>
            <a:r>
              <a:rPr lang="pt-BR" sz="1200" dirty="0">
                <a:solidFill>
                  <a:schemeClr val="accent2"/>
                </a:solidFill>
                <a:latin typeface="Consolas" panose="020B0609020204030204" pitchFamily="49" charset="0"/>
              </a:rPr>
              <a:t>  </a:t>
            </a:r>
            <a:r>
              <a:rPr lang="pt-BR" sz="1200" dirty="0">
                <a:solidFill>
                  <a:srgbClr val="FF5050"/>
                </a:solidFill>
                <a:latin typeface="Consolas" panose="020B0609020204030204" pitchFamily="49" charset="0"/>
              </a:rPr>
              <a:t>/padrão/</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Uma expressão regular literal</a:t>
            </a:r>
          </a:p>
        </p:txBody>
      </p:sp>
      <p:sp>
        <p:nvSpPr>
          <p:cNvPr id="17" name="CaixaDeTexto 16">
            <a:extLst>
              <a:ext uri="{FF2B5EF4-FFF2-40B4-BE49-F238E27FC236}">
                <a16:creationId xmlns:a16="http://schemas.microsoft.com/office/drawing/2014/main" id="{3916C3DF-FFD4-6AC5-E16C-908BDE6C3922}"/>
              </a:ext>
            </a:extLst>
          </p:cNvPr>
          <p:cNvSpPr txBox="1"/>
          <p:nvPr/>
        </p:nvSpPr>
        <p:spPr>
          <a:xfrm>
            <a:off x="741680" y="1761565"/>
            <a:ext cx="9650207" cy="646331"/>
          </a:xfrm>
          <a:prstGeom prst="rect">
            <a:avLst/>
          </a:prstGeom>
          <a:noFill/>
        </p:spPr>
        <p:txBody>
          <a:bodyPr wrap="square" rtlCol="0">
            <a:spAutoFit/>
          </a:bodyPr>
          <a:lstStyle/>
          <a:p>
            <a:pPr algn="just"/>
            <a:r>
              <a:rPr lang="pt-BR" dirty="0"/>
              <a:t>“Uma </a:t>
            </a:r>
            <a:r>
              <a:rPr lang="pt-BR" dirty="0">
                <a:latin typeface="Montserrat Medium" pitchFamily="2" charset="0"/>
              </a:rPr>
              <a:t>expressão</a:t>
            </a:r>
            <a:r>
              <a:rPr lang="pt-BR" dirty="0"/>
              <a:t> é uma frase de código JavaScript que um interpretador JavaScript pode avaliar para produzir um valor.” </a:t>
            </a:r>
            <a:r>
              <a:rPr lang="pt-BR" dirty="0">
                <a:latin typeface="Montserrat Light" pitchFamily="2" charset="0"/>
              </a:rPr>
              <a:t>⁴</a:t>
            </a:r>
            <a:endParaRPr lang="pt-BR" dirty="0"/>
          </a:p>
        </p:txBody>
      </p:sp>
      <p:sp>
        <p:nvSpPr>
          <p:cNvPr id="18" name="Retângulo 17">
            <a:extLst>
              <a:ext uri="{FF2B5EF4-FFF2-40B4-BE49-F238E27FC236}">
                <a16:creationId xmlns:a16="http://schemas.microsoft.com/office/drawing/2014/main" id="{488EBEF4-5850-B7D0-593E-5AA605F404DD}"/>
              </a:ext>
            </a:extLst>
          </p:cNvPr>
          <p:cNvSpPr/>
          <p:nvPr/>
        </p:nvSpPr>
        <p:spPr>
          <a:xfrm>
            <a:off x="1261768" y="4977641"/>
            <a:ext cx="4318517" cy="1035625"/>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b="1"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true</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Valor booleano verdadeiro</a:t>
            </a:r>
          </a:p>
          <a:p>
            <a:pPr algn="just"/>
            <a:r>
              <a:rPr lang="pt-BR" sz="1200" b="1" dirty="0">
                <a:solidFill>
                  <a:schemeClr val="tx1"/>
                </a:solidFill>
                <a:latin typeface="Consolas" panose="020B0609020204030204" pitchFamily="49" charset="0"/>
              </a:rPr>
              <a:t>  false    </a:t>
            </a:r>
            <a:r>
              <a:rPr lang="pt-BR" sz="1200" dirty="0">
                <a:solidFill>
                  <a:schemeClr val="accent2"/>
                </a:solidFill>
                <a:latin typeface="Consolas" panose="020B0609020204030204" pitchFamily="49" charset="0"/>
              </a:rPr>
              <a:t>// Valor booleano falso</a:t>
            </a:r>
          </a:p>
          <a:p>
            <a:pPr algn="just"/>
            <a:r>
              <a:rPr lang="pt-BR" sz="1200" b="1" dirty="0">
                <a:solidFill>
                  <a:schemeClr val="accent2"/>
                </a:solidFill>
                <a:latin typeface="Consolas" panose="020B0609020204030204" pitchFamily="49" charset="0"/>
              </a:rPr>
              <a:t>  </a:t>
            </a:r>
            <a:r>
              <a:rPr lang="pt-BR" sz="1200" b="1" dirty="0" err="1">
                <a:solidFill>
                  <a:schemeClr val="tx1"/>
                </a:solidFill>
                <a:latin typeface="Consolas" panose="020B0609020204030204" pitchFamily="49" charset="0"/>
              </a:rPr>
              <a:t>null</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Valor booleano </a:t>
            </a:r>
            <a:r>
              <a:rPr lang="pt-BR" sz="1200" dirty="0" err="1">
                <a:solidFill>
                  <a:schemeClr val="accent2"/>
                </a:solidFill>
                <a:latin typeface="Consolas" panose="020B0609020204030204" pitchFamily="49" charset="0"/>
              </a:rPr>
              <a:t>null</a:t>
            </a:r>
            <a:endParaRPr lang="pt-BR" sz="1200" dirty="0">
              <a:solidFill>
                <a:schemeClr val="accent2"/>
              </a:solidFill>
              <a:latin typeface="Consolas" panose="020B0609020204030204" pitchFamily="49" charset="0"/>
            </a:endParaRPr>
          </a:p>
          <a:p>
            <a:pPr algn="just"/>
            <a:r>
              <a:rPr lang="pt-BR" sz="1200" b="1"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this</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Objeto “atual”</a:t>
            </a:r>
          </a:p>
          <a:p>
            <a:pPr algn="just"/>
            <a:r>
              <a:rPr lang="pt-BR" sz="1200" b="1" dirty="0">
                <a:solidFill>
                  <a:schemeClr val="tx1"/>
                </a:solidFill>
                <a:latin typeface="Consolas" panose="020B0609020204030204" pitchFamily="49" charset="0"/>
              </a:rPr>
              <a:t>  var      </a:t>
            </a:r>
            <a:r>
              <a:rPr lang="pt-BR" sz="1200" dirty="0">
                <a:solidFill>
                  <a:schemeClr val="accent2"/>
                </a:solidFill>
                <a:latin typeface="Consolas" panose="020B0609020204030204" pitchFamily="49" charset="0"/>
              </a:rPr>
              <a:t>// Declaração de variável</a:t>
            </a:r>
            <a:endParaRPr lang="pt-BR" sz="1200" b="1" dirty="0">
              <a:solidFill>
                <a:schemeClr val="tx1"/>
              </a:solidFill>
              <a:latin typeface="Consolas" panose="020B0609020204030204" pitchFamily="49" charset="0"/>
            </a:endParaRPr>
          </a:p>
        </p:txBody>
      </p:sp>
      <p:sp>
        <p:nvSpPr>
          <p:cNvPr id="19" name="Retângulo 18">
            <a:extLst>
              <a:ext uri="{FF2B5EF4-FFF2-40B4-BE49-F238E27FC236}">
                <a16:creationId xmlns:a16="http://schemas.microsoft.com/office/drawing/2014/main" id="{E988D947-428D-58FE-5173-BC408AEA01E4}"/>
              </a:ext>
            </a:extLst>
          </p:cNvPr>
          <p:cNvSpPr/>
          <p:nvPr/>
        </p:nvSpPr>
        <p:spPr>
          <a:xfrm>
            <a:off x="6487050" y="4191169"/>
            <a:ext cx="4361085" cy="1035625"/>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accent2"/>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a:solidFill>
                  <a:schemeClr val="tx1"/>
                </a:solidFill>
                <a:latin typeface="Consolas" panose="020B0609020204030204" pitchFamily="49" charset="0"/>
              </a:rPr>
              <a:t>msg = </a:t>
            </a:r>
            <a:r>
              <a:rPr lang="pt-BR" sz="1200" dirty="0">
                <a:solidFill>
                  <a:srgbClr val="FF5050"/>
                </a:solidFill>
                <a:latin typeface="Consolas" panose="020B0609020204030204" pitchFamily="49" charset="0"/>
              </a:rPr>
              <a:t>‘Olá’</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Uma variável do tipo </a:t>
            </a:r>
            <a:r>
              <a:rPr lang="pt-BR" sz="1200" dirty="0" err="1">
                <a:solidFill>
                  <a:schemeClr val="accent2"/>
                </a:solidFill>
                <a:latin typeface="Consolas" panose="020B0609020204030204" pitchFamily="49" charset="0"/>
              </a:rPr>
              <a:t>string</a:t>
            </a:r>
            <a:endParaRPr lang="pt-BR" sz="1200" b="1" dirty="0">
              <a:solidFill>
                <a:schemeClr val="accent2"/>
              </a:solidFill>
              <a:latin typeface="Consolas" panose="020B0609020204030204" pitchFamily="49" charset="0"/>
            </a:endParaRPr>
          </a:p>
          <a:p>
            <a:pPr algn="just"/>
            <a:r>
              <a:rPr lang="pt-BR" sz="1200" b="1" dirty="0">
                <a:solidFill>
                  <a:schemeClr val="accent2"/>
                </a:solidFill>
                <a:latin typeface="Consolas" panose="020B0609020204030204" pitchFamily="49" charset="0"/>
              </a:rPr>
              <a:t> </a:t>
            </a:r>
            <a:r>
              <a:rPr lang="pt-BR" sz="1200" dirty="0">
                <a:solidFill>
                  <a:srgbClr val="7030A0"/>
                </a:solidFill>
                <a:latin typeface="Consolas" panose="020B0609020204030204" pitchFamily="49" charset="0"/>
              </a:rPr>
              <a:t>print</a:t>
            </a:r>
            <a:r>
              <a:rPr lang="pt-BR" sz="1200" b="1" dirty="0">
                <a:solidFill>
                  <a:schemeClr val="tx1"/>
                </a:solidFill>
                <a:latin typeface="Consolas" panose="020B0609020204030204" pitchFamily="49" charset="0"/>
              </a:rPr>
              <a:t>(</a:t>
            </a:r>
            <a:r>
              <a:rPr lang="pt-BR" sz="1200" dirty="0">
                <a:solidFill>
                  <a:schemeClr val="tx1"/>
                </a:solidFill>
                <a:latin typeface="Consolas" panose="020B0609020204030204" pitchFamily="49" charset="0"/>
              </a:rPr>
              <a:t>msg</a:t>
            </a:r>
            <a:r>
              <a:rPr lang="pt-BR" sz="1200" b="1" dirty="0">
                <a:solidFill>
                  <a:schemeClr val="tx1"/>
                </a:solidFill>
                <a:latin typeface="Consolas" panose="020B0609020204030204" pitchFamily="49" charset="0"/>
              </a:rPr>
              <a:t>);</a:t>
            </a:r>
            <a:r>
              <a:rPr lang="pt-BR" sz="1200" dirty="0">
                <a:solidFill>
                  <a:schemeClr val="accent2"/>
                </a:solidFill>
                <a:latin typeface="Consolas" panose="020B0609020204030204" pitchFamily="49" charset="0"/>
              </a:rPr>
              <a:t>       // Referência à “msg”</a:t>
            </a:r>
            <a:endParaRPr lang="pt-BR" sz="1200" b="1" dirty="0">
              <a:solidFill>
                <a:schemeClr val="accent2"/>
              </a:solidFill>
              <a:latin typeface="Consolas" panose="020B0609020204030204" pitchFamily="49" charset="0"/>
            </a:endParaRPr>
          </a:p>
        </p:txBody>
      </p:sp>
      <p:sp>
        <p:nvSpPr>
          <p:cNvPr id="20" name="CaixaDeTexto 19">
            <a:extLst>
              <a:ext uri="{FF2B5EF4-FFF2-40B4-BE49-F238E27FC236}">
                <a16:creationId xmlns:a16="http://schemas.microsoft.com/office/drawing/2014/main" id="{875F4C8E-B5C4-B257-F342-E64232706032}"/>
              </a:ext>
            </a:extLst>
          </p:cNvPr>
          <p:cNvSpPr txBox="1"/>
          <p:nvPr/>
        </p:nvSpPr>
        <p:spPr>
          <a:xfrm>
            <a:off x="1219200" y="3186484"/>
            <a:ext cx="4361085" cy="276999"/>
          </a:xfrm>
          <a:prstGeom prst="rect">
            <a:avLst/>
          </a:prstGeom>
          <a:noFill/>
        </p:spPr>
        <p:txBody>
          <a:bodyPr wrap="square" rtlCol="0">
            <a:spAutoFit/>
          </a:bodyPr>
          <a:lstStyle/>
          <a:p>
            <a:pPr algn="ctr"/>
            <a:r>
              <a:rPr lang="pt-BR" sz="1200" dirty="0">
                <a:latin typeface="Montserrat Medium" pitchFamily="2" charset="0"/>
              </a:rPr>
              <a:t>Literais:</a:t>
            </a:r>
          </a:p>
        </p:txBody>
      </p:sp>
      <p:sp>
        <p:nvSpPr>
          <p:cNvPr id="21" name="CaixaDeTexto 20">
            <a:extLst>
              <a:ext uri="{FF2B5EF4-FFF2-40B4-BE49-F238E27FC236}">
                <a16:creationId xmlns:a16="http://schemas.microsoft.com/office/drawing/2014/main" id="{2AAEB34A-EBC6-E345-FE1D-65C18D40E79B}"/>
              </a:ext>
            </a:extLst>
          </p:cNvPr>
          <p:cNvSpPr txBox="1"/>
          <p:nvPr/>
        </p:nvSpPr>
        <p:spPr>
          <a:xfrm>
            <a:off x="1168399" y="4700642"/>
            <a:ext cx="4361085" cy="276999"/>
          </a:xfrm>
          <a:prstGeom prst="rect">
            <a:avLst/>
          </a:prstGeom>
          <a:noFill/>
        </p:spPr>
        <p:txBody>
          <a:bodyPr wrap="square" rtlCol="0">
            <a:spAutoFit/>
          </a:bodyPr>
          <a:lstStyle/>
          <a:p>
            <a:pPr algn="ctr"/>
            <a:r>
              <a:rPr lang="pt-BR" sz="1200" dirty="0">
                <a:latin typeface="Montserrat Medium" pitchFamily="2" charset="0"/>
              </a:rPr>
              <a:t>Palavras-chave:</a:t>
            </a:r>
          </a:p>
        </p:txBody>
      </p:sp>
      <p:sp>
        <p:nvSpPr>
          <p:cNvPr id="22" name="CaixaDeTexto 21">
            <a:extLst>
              <a:ext uri="{FF2B5EF4-FFF2-40B4-BE49-F238E27FC236}">
                <a16:creationId xmlns:a16="http://schemas.microsoft.com/office/drawing/2014/main" id="{4D2303B0-F8F5-52D2-1653-ECA2348AFEDF}"/>
              </a:ext>
            </a:extLst>
          </p:cNvPr>
          <p:cNvSpPr txBox="1"/>
          <p:nvPr/>
        </p:nvSpPr>
        <p:spPr>
          <a:xfrm>
            <a:off x="6487050" y="3914170"/>
            <a:ext cx="4361085" cy="276999"/>
          </a:xfrm>
          <a:prstGeom prst="rect">
            <a:avLst/>
          </a:prstGeom>
          <a:noFill/>
        </p:spPr>
        <p:txBody>
          <a:bodyPr wrap="square" rtlCol="0">
            <a:spAutoFit/>
          </a:bodyPr>
          <a:lstStyle/>
          <a:p>
            <a:pPr algn="ctr"/>
            <a:r>
              <a:rPr lang="pt-BR" sz="1200" dirty="0">
                <a:latin typeface="Montserrat Medium" pitchFamily="2" charset="0"/>
              </a:rPr>
              <a:t>Referência à variáveis:</a:t>
            </a:r>
          </a:p>
        </p:txBody>
      </p:sp>
    </p:spTree>
    <p:extLst>
      <p:ext uri="{BB962C8B-B14F-4D97-AF65-F5344CB8AC3E}">
        <p14:creationId xmlns:p14="http://schemas.microsoft.com/office/powerpoint/2010/main" val="373084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8" grpId="0" animBg="1"/>
      <p:bldP spid="19" grpId="0" animBg="1"/>
      <p:bldP spid="20" grpId="0"/>
      <p:bldP spid="21"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173BE2-01B3-4643-914F-AA9474F77B1A}"/>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4E085399-948F-F1B9-CF29-7B6E448B0128}"/>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F8DC3D6C-5856-832B-AF3B-92D27EE3E5FF}"/>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6A3062AF-DD4F-5875-95A2-1E32A72D65A4}"/>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CAB50A47-F920-B60E-FE7C-3CAB0889351D}"/>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3C22D33B-7F31-4C00-42ED-F0720C93DBC0}"/>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Operadores e expressões</a:t>
            </a:r>
          </a:p>
        </p:txBody>
      </p:sp>
      <p:sp>
        <p:nvSpPr>
          <p:cNvPr id="6" name="Elipse 5">
            <a:extLst>
              <a:ext uri="{FF2B5EF4-FFF2-40B4-BE49-F238E27FC236}">
                <a16:creationId xmlns:a16="http://schemas.microsoft.com/office/drawing/2014/main" id="{27B7CAD8-B883-4E9C-F6F7-38B251E569AE}"/>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26</a:t>
            </a:fld>
            <a:endParaRPr lang="pt-BR" sz="1100" b="1" dirty="0"/>
          </a:p>
        </p:txBody>
      </p:sp>
      <p:sp>
        <p:nvSpPr>
          <p:cNvPr id="2" name="CaixaDeTexto 1">
            <a:extLst>
              <a:ext uri="{FF2B5EF4-FFF2-40B4-BE49-F238E27FC236}">
                <a16:creationId xmlns:a16="http://schemas.microsoft.com/office/drawing/2014/main" id="{5BF2029B-1AF6-07E2-C7CF-A61B73DA3DAC}"/>
              </a:ext>
            </a:extLst>
          </p:cNvPr>
          <p:cNvSpPr txBox="1"/>
          <p:nvPr/>
        </p:nvSpPr>
        <p:spPr>
          <a:xfrm>
            <a:off x="640078" y="6354649"/>
            <a:ext cx="9650207" cy="246221"/>
          </a:xfrm>
          <a:prstGeom prst="rect">
            <a:avLst/>
          </a:prstGeom>
          <a:noFill/>
        </p:spPr>
        <p:txBody>
          <a:bodyPr wrap="square" rtlCol="0">
            <a:spAutoFit/>
          </a:bodyPr>
          <a:lstStyle/>
          <a:p>
            <a:pPr algn="just"/>
            <a:r>
              <a:rPr lang="pt-BR" sz="1000" dirty="0"/>
              <a:t>⁴ Flanagan, David. </a:t>
            </a:r>
            <a:r>
              <a:rPr lang="pt-BR" sz="1000" i="1" dirty="0"/>
              <a:t>JavaScript: o guia definitivo (2011), p. 30.</a:t>
            </a:r>
          </a:p>
        </p:txBody>
      </p:sp>
      <p:sp>
        <p:nvSpPr>
          <p:cNvPr id="8" name="CaixaDeTexto 7">
            <a:extLst>
              <a:ext uri="{FF2B5EF4-FFF2-40B4-BE49-F238E27FC236}">
                <a16:creationId xmlns:a16="http://schemas.microsoft.com/office/drawing/2014/main" id="{B9D63A0F-7379-5A2D-1D0B-229382010DF4}"/>
              </a:ext>
            </a:extLst>
          </p:cNvPr>
          <p:cNvSpPr txBox="1"/>
          <p:nvPr/>
        </p:nvSpPr>
        <p:spPr>
          <a:xfrm>
            <a:off x="741680" y="1761565"/>
            <a:ext cx="9650207" cy="646331"/>
          </a:xfrm>
          <a:prstGeom prst="rect">
            <a:avLst/>
          </a:prstGeom>
          <a:noFill/>
        </p:spPr>
        <p:txBody>
          <a:bodyPr wrap="square" rtlCol="0">
            <a:spAutoFit/>
          </a:bodyPr>
          <a:lstStyle/>
          <a:p>
            <a:pPr algn="just"/>
            <a:r>
              <a:rPr lang="pt-BR" dirty="0"/>
              <a:t>“Uma </a:t>
            </a:r>
            <a:r>
              <a:rPr lang="pt-BR" dirty="0">
                <a:latin typeface="Montserrat Medium" pitchFamily="2" charset="0"/>
              </a:rPr>
              <a:t>expressão</a:t>
            </a:r>
            <a:r>
              <a:rPr lang="pt-BR" dirty="0"/>
              <a:t> é uma frase de código JavaScript que um interpretador JavaScript pode avaliar para produzir um valor.” </a:t>
            </a:r>
            <a:r>
              <a:rPr lang="pt-BR" dirty="0">
                <a:latin typeface="Montserrat Light" pitchFamily="2" charset="0"/>
              </a:rPr>
              <a:t>⁴</a:t>
            </a:r>
            <a:endParaRPr lang="pt-BR" dirty="0"/>
          </a:p>
        </p:txBody>
      </p:sp>
      <p:sp>
        <p:nvSpPr>
          <p:cNvPr id="9" name="CaixaDeTexto 8">
            <a:extLst>
              <a:ext uri="{FF2B5EF4-FFF2-40B4-BE49-F238E27FC236}">
                <a16:creationId xmlns:a16="http://schemas.microsoft.com/office/drawing/2014/main" id="{3B0A6F05-6F27-74A7-BC5D-2E3535A281C1}"/>
              </a:ext>
            </a:extLst>
          </p:cNvPr>
          <p:cNvSpPr txBox="1"/>
          <p:nvPr/>
        </p:nvSpPr>
        <p:spPr>
          <a:xfrm>
            <a:off x="834733" y="2612524"/>
            <a:ext cx="4605368" cy="369332"/>
          </a:xfrm>
          <a:prstGeom prst="rect">
            <a:avLst/>
          </a:prstGeom>
          <a:noFill/>
        </p:spPr>
        <p:txBody>
          <a:bodyPr wrap="square" rtlCol="0">
            <a:spAutoFit/>
          </a:bodyPr>
          <a:lstStyle/>
          <a:p>
            <a:r>
              <a:rPr lang="pt-BR" dirty="0">
                <a:latin typeface="Montserrat Medium" pitchFamily="2" charset="0"/>
              </a:rPr>
              <a:t>Inicializadores de objetos e </a:t>
            </a:r>
            <a:r>
              <a:rPr lang="pt-BR" dirty="0" err="1">
                <a:latin typeface="Montserrat Medium" pitchFamily="2" charset="0"/>
              </a:rPr>
              <a:t>array</a:t>
            </a:r>
            <a:r>
              <a:rPr lang="pt-BR" dirty="0">
                <a:latin typeface="Montserrat Medium" pitchFamily="2" charset="0"/>
              </a:rPr>
              <a:t>:</a:t>
            </a:r>
          </a:p>
        </p:txBody>
      </p:sp>
      <p:sp>
        <p:nvSpPr>
          <p:cNvPr id="10" name="Retângulo 9">
            <a:extLst>
              <a:ext uri="{FF2B5EF4-FFF2-40B4-BE49-F238E27FC236}">
                <a16:creationId xmlns:a16="http://schemas.microsoft.com/office/drawing/2014/main" id="{E19BD10C-A30D-A862-B759-5C8E1862EEA4}"/>
              </a:ext>
            </a:extLst>
          </p:cNvPr>
          <p:cNvSpPr/>
          <p:nvPr/>
        </p:nvSpPr>
        <p:spPr>
          <a:xfrm>
            <a:off x="1219200" y="3186484"/>
            <a:ext cx="9650206" cy="2837798"/>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Um </a:t>
            </a:r>
            <a:r>
              <a:rPr lang="pt-BR" sz="1200" dirty="0" err="1">
                <a:solidFill>
                  <a:schemeClr val="accent2"/>
                </a:solidFill>
                <a:latin typeface="Consolas" panose="020B0609020204030204" pitchFamily="49" charset="0"/>
              </a:rPr>
              <a:t>array</a:t>
            </a:r>
            <a:r>
              <a:rPr lang="pt-BR" sz="1200" dirty="0">
                <a:solidFill>
                  <a:schemeClr val="accent2"/>
                </a:solidFill>
                <a:latin typeface="Consolas" panose="020B0609020204030204" pitchFamily="49" charset="0"/>
              </a:rPr>
              <a:t> vazio: nenhuma expressão dentro significa nenhum elemento</a:t>
            </a:r>
          </a:p>
          <a:p>
            <a:pPr algn="just"/>
            <a:endParaRPr lang="pt-BR" sz="1200" dirty="0">
              <a:solidFill>
                <a:schemeClr val="tx1"/>
              </a:solidFill>
              <a:latin typeface="Consolas" panose="020B0609020204030204" pitchFamily="49" charset="0"/>
            </a:endParaRPr>
          </a:p>
          <a:p>
            <a:pPr algn="just"/>
            <a:r>
              <a:rPr lang="pt-BR" sz="1200" dirty="0">
                <a:solidFill>
                  <a:schemeClr val="tx1"/>
                </a:solidFill>
                <a:latin typeface="Consolas" panose="020B0609020204030204" pitchFamily="49" charset="0"/>
              </a:rPr>
              <a:t>[</a:t>
            </a:r>
            <a:r>
              <a:rPr lang="pt-BR" sz="1200" dirty="0">
                <a:solidFill>
                  <a:schemeClr val="accent1">
                    <a:lumMod val="60000"/>
                    <a:lumOff val="40000"/>
                  </a:schemeClr>
                </a:solidFill>
                <a:latin typeface="Consolas" panose="020B0609020204030204" pitchFamily="49" charset="0"/>
              </a:rPr>
              <a:t>1</a:t>
            </a:r>
            <a:r>
              <a:rPr lang="pt-BR" sz="1200" dirty="0">
                <a:solidFill>
                  <a:schemeClr val="tx1"/>
                </a:solidFill>
                <a:latin typeface="Consolas" panose="020B0609020204030204" pitchFamily="49" charset="0"/>
              </a:rPr>
              <a:t>+</a:t>
            </a:r>
            <a:r>
              <a:rPr lang="pt-BR" sz="1200" dirty="0">
                <a:solidFill>
                  <a:schemeClr val="accent1">
                    <a:lumMod val="60000"/>
                    <a:lumOff val="40000"/>
                  </a:schemeClr>
                </a:solidFill>
                <a:latin typeface="Consolas" panose="020B0609020204030204" pitchFamily="49" charset="0"/>
              </a:rPr>
              <a:t>2</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7</a:t>
            </a:r>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Um </a:t>
            </a:r>
            <a:r>
              <a:rPr lang="pt-BR" sz="1200" dirty="0" err="1">
                <a:solidFill>
                  <a:schemeClr val="accent2"/>
                </a:solidFill>
                <a:latin typeface="Consolas" panose="020B0609020204030204" pitchFamily="49" charset="0"/>
              </a:rPr>
              <a:t>array</a:t>
            </a:r>
            <a:r>
              <a:rPr lang="pt-BR" sz="1200" dirty="0">
                <a:solidFill>
                  <a:schemeClr val="accent2"/>
                </a:solidFill>
                <a:latin typeface="Consolas" panose="020B0609020204030204" pitchFamily="49" charset="0"/>
              </a:rPr>
              <a:t> de dois elementos. O primeiro é 3 (resultado da expressão 1 + 2) e o segundo é 7</a:t>
            </a:r>
            <a:endParaRPr lang="pt-BR" sz="1200" dirty="0">
              <a:solidFill>
                <a:schemeClr val="tx1"/>
              </a:solidFill>
              <a:latin typeface="Consolas" panose="020B0609020204030204" pitchFamily="49" charset="0"/>
            </a:endParaRPr>
          </a:p>
          <a:p>
            <a:pPr algn="just"/>
            <a:endParaRPr lang="pt-BR" sz="1200"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matrix</a:t>
            </a:r>
            <a:r>
              <a:rPr lang="pt-BR" sz="1200" dirty="0">
                <a:solidFill>
                  <a:schemeClr val="tx1"/>
                </a:solidFill>
                <a:latin typeface="Consolas" panose="020B0609020204030204" pitchFamily="49" charset="0"/>
              </a:rPr>
              <a:t> = [[</a:t>
            </a:r>
            <a:r>
              <a:rPr lang="pt-BR" sz="1200" dirty="0">
                <a:solidFill>
                  <a:schemeClr val="accent1">
                    <a:lumMod val="60000"/>
                    <a:lumOff val="40000"/>
                  </a:schemeClr>
                </a:solidFill>
                <a:latin typeface="Consolas" panose="020B0609020204030204" pitchFamily="49" charset="0"/>
              </a:rPr>
              <a:t>1</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2</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3</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4</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5</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6</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7</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8</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9</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Um </a:t>
            </a:r>
            <a:r>
              <a:rPr lang="pt-BR" sz="1200" dirty="0" err="1">
                <a:solidFill>
                  <a:schemeClr val="accent2"/>
                </a:solidFill>
                <a:latin typeface="Consolas" panose="020B0609020204030204" pitchFamily="49" charset="0"/>
              </a:rPr>
              <a:t>array</a:t>
            </a:r>
            <a:r>
              <a:rPr lang="pt-BR" sz="1200" dirty="0">
                <a:solidFill>
                  <a:schemeClr val="accent2"/>
                </a:solidFill>
                <a:latin typeface="Consolas" panose="020B0609020204030204" pitchFamily="49" charset="0"/>
              </a:rPr>
              <a:t> de 3 elementos tipo </a:t>
            </a:r>
            <a:r>
              <a:rPr lang="pt-BR" sz="1200" dirty="0" err="1">
                <a:solidFill>
                  <a:schemeClr val="accent2"/>
                </a:solidFill>
                <a:latin typeface="Consolas" panose="020B0609020204030204" pitchFamily="49" charset="0"/>
              </a:rPr>
              <a:t>array</a:t>
            </a:r>
            <a:r>
              <a:rPr lang="pt-BR" sz="1200" dirty="0">
                <a:solidFill>
                  <a:schemeClr val="accent2"/>
                </a:solidFill>
                <a:latin typeface="Consolas" panose="020B0609020204030204" pitchFamily="49" charset="0"/>
              </a:rPr>
              <a:t> aninhados</a:t>
            </a:r>
            <a:endParaRPr lang="pt-BR" sz="1200" b="1" dirty="0">
              <a:solidFill>
                <a:schemeClr val="tx1"/>
              </a:solidFill>
              <a:latin typeface="Consolas" panose="020B0609020204030204" pitchFamily="49" charset="0"/>
            </a:endParaRPr>
          </a:p>
          <a:p>
            <a:pPr algn="just"/>
            <a:endParaRPr lang="pt-BR" sz="1200" b="1"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sparseArray</a:t>
            </a:r>
            <a:r>
              <a:rPr lang="pt-BR" sz="1200" dirty="0">
                <a:solidFill>
                  <a:schemeClr val="tx1"/>
                </a:solidFill>
                <a:latin typeface="Consolas" panose="020B0609020204030204" pitchFamily="49" charset="0"/>
              </a:rPr>
              <a:t> = [</a:t>
            </a:r>
            <a:r>
              <a:rPr lang="pt-BR" sz="1200" dirty="0">
                <a:solidFill>
                  <a:schemeClr val="accent1">
                    <a:lumMod val="60000"/>
                    <a:lumOff val="40000"/>
                  </a:schemeClr>
                </a:solidFill>
                <a:latin typeface="Consolas" panose="020B0609020204030204" pitchFamily="49" charset="0"/>
              </a:rPr>
              <a:t>1</a:t>
            </a:r>
            <a:r>
              <a:rPr lang="pt-BR" sz="1200" dirty="0">
                <a:solidFill>
                  <a:schemeClr val="tx1"/>
                </a:solidFill>
                <a:latin typeface="Consolas" panose="020B0609020204030204" pitchFamily="49" charset="0"/>
              </a:rPr>
              <a:t>,,,,</a:t>
            </a:r>
            <a:r>
              <a:rPr lang="pt-BR" sz="1200" dirty="0">
                <a:solidFill>
                  <a:schemeClr val="accent1">
                    <a:lumMod val="60000"/>
                    <a:lumOff val="40000"/>
                  </a:schemeClr>
                </a:solidFill>
                <a:latin typeface="Consolas" panose="020B0609020204030204" pitchFamily="49" charset="0"/>
              </a:rPr>
              <a:t>5</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a:t>
            </a:r>
            <a:r>
              <a:rPr lang="pt-BR" sz="1200" dirty="0" err="1">
                <a:solidFill>
                  <a:schemeClr val="accent2"/>
                </a:solidFill>
                <a:latin typeface="Consolas" panose="020B0609020204030204" pitchFamily="49" charset="0"/>
              </a:rPr>
              <a:t>Array</a:t>
            </a:r>
            <a:r>
              <a:rPr lang="pt-BR" sz="1200" dirty="0">
                <a:solidFill>
                  <a:schemeClr val="accent2"/>
                </a:solidFill>
                <a:latin typeface="Consolas" panose="020B0609020204030204" pitchFamily="49" charset="0"/>
              </a:rPr>
              <a:t> com 5 elementos, incluindo 3 elementos indefinidos</a:t>
            </a:r>
            <a:endParaRPr lang="pt-BR" sz="1200" b="1" dirty="0">
              <a:solidFill>
                <a:schemeClr val="tx1"/>
              </a:solidFill>
              <a:latin typeface="Consolas" panose="020B0609020204030204" pitchFamily="49" charset="0"/>
            </a:endParaRPr>
          </a:p>
          <a:p>
            <a:pPr algn="just"/>
            <a:endParaRPr lang="pt-BR" sz="1200" b="1"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emptyObject</a:t>
            </a:r>
            <a:r>
              <a:rPr lang="pt-BR" sz="1200" dirty="0">
                <a:solidFill>
                  <a:schemeClr val="tx1"/>
                </a:solidFill>
                <a:latin typeface="Consolas" panose="020B0609020204030204" pitchFamily="49" charset="0"/>
              </a:rPr>
              <a:t> = {}</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Um objeto vazio sem propriedades</a:t>
            </a:r>
            <a:endParaRPr lang="pt-BR" sz="1200" b="1" dirty="0">
              <a:solidFill>
                <a:schemeClr val="tx1"/>
              </a:solidFill>
              <a:latin typeface="Consolas" panose="020B0609020204030204" pitchFamily="49" charset="0"/>
            </a:endParaRPr>
          </a:p>
          <a:p>
            <a:pPr algn="just"/>
            <a:endParaRPr lang="pt-BR" sz="1200" b="1"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person</a:t>
            </a:r>
            <a:r>
              <a:rPr lang="pt-BR" sz="1200" dirty="0">
                <a:solidFill>
                  <a:schemeClr val="tx1"/>
                </a:solidFill>
                <a:latin typeface="Consolas" panose="020B0609020204030204" pitchFamily="49" charset="0"/>
              </a:rPr>
              <a:t> = {</a:t>
            </a:r>
          </a:p>
          <a:p>
            <a:pPr algn="just"/>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name</a:t>
            </a:r>
            <a:r>
              <a:rPr lang="pt-BR" sz="1200"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undefined</a:t>
            </a:r>
            <a:r>
              <a:rPr lang="pt-BR" sz="1200"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  age: </a:t>
            </a:r>
            <a:r>
              <a:rPr lang="pt-BR" sz="1200" b="1" dirty="0" err="1">
                <a:solidFill>
                  <a:schemeClr val="tx1"/>
                </a:solidFill>
                <a:latin typeface="Consolas" panose="020B0609020204030204" pitchFamily="49" charset="0"/>
              </a:rPr>
              <a:t>undefined</a:t>
            </a:r>
            <a:r>
              <a:rPr lang="pt-BR" sz="1200"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otherProps</a:t>
            </a:r>
            <a:r>
              <a:rPr lang="pt-BR" sz="1200" dirty="0">
                <a:solidFill>
                  <a:schemeClr val="tx1"/>
                </a:solidFill>
                <a:latin typeface="Consolas" panose="020B0609020204030204" pitchFamily="49" charset="0"/>
              </a:rPr>
              <a:t>: {},</a:t>
            </a:r>
          </a:p>
          <a:p>
            <a:pPr algn="just"/>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Um objeto com 3 propriedades, incluindo uma propriedade que é um objeto vazio</a:t>
            </a:r>
            <a:endParaRPr lang="pt-BR" sz="1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405061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F604C1-F9D6-0D1D-F30B-2E3312133E2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5B07B157-5E8A-6CB5-E90A-64ADA3C824D1}"/>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61932F35-1C03-FFA7-CA91-C0EDE3862A58}"/>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B7EB9DFF-1C14-F8D0-0A25-C987A8CF08E2}"/>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162E98F4-624F-82A4-B511-6483373939D0}"/>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2963F9B8-F750-8B99-790F-266C2AE48732}"/>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Operadores e expressões</a:t>
            </a:r>
          </a:p>
        </p:txBody>
      </p:sp>
      <p:sp>
        <p:nvSpPr>
          <p:cNvPr id="6" name="Elipse 5">
            <a:extLst>
              <a:ext uri="{FF2B5EF4-FFF2-40B4-BE49-F238E27FC236}">
                <a16:creationId xmlns:a16="http://schemas.microsoft.com/office/drawing/2014/main" id="{28F8BF2C-96D7-BB83-3D09-04A586CA926F}"/>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27</a:t>
            </a:fld>
            <a:endParaRPr lang="pt-BR" sz="1100" b="1" dirty="0"/>
          </a:p>
        </p:txBody>
      </p:sp>
      <p:sp>
        <p:nvSpPr>
          <p:cNvPr id="9" name="CaixaDeTexto 8">
            <a:extLst>
              <a:ext uri="{FF2B5EF4-FFF2-40B4-BE49-F238E27FC236}">
                <a16:creationId xmlns:a16="http://schemas.microsoft.com/office/drawing/2014/main" id="{71B5B80E-D5AF-7CAD-67D9-E32445A7BC7F}"/>
              </a:ext>
            </a:extLst>
          </p:cNvPr>
          <p:cNvSpPr txBox="1"/>
          <p:nvPr/>
        </p:nvSpPr>
        <p:spPr>
          <a:xfrm>
            <a:off x="834733" y="2612524"/>
            <a:ext cx="2799717" cy="369332"/>
          </a:xfrm>
          <a:prstGeom prst="rect">
            <a:avLst/>
          </a:prstGeom>
          <a:noFill/>
        </p:spPr>
        <p:txBody>
          <a:bodyPr wrap="square" rtlCol="0">
            <a:spAutoFit/>
          </a:bodyPr>
          <a:lstStyle/>
          <a:p>
            <a:r>
              <a:rPr lang="pt-BR" dirty="0">
                <a:latin typeface="Montserrat Medium" pitchFamily="2" charset="0"/>
              </a:rPr>
              <a:t>Definição de função:</a:t>
            </a:r>
          </a:p>
        </p:txBody>
      </p:sp>
      <p:sp>
        <p:nvSpPr>
          <p:cNvPr id="15" name="CaixaDeTexto 14">
            <a:extLst>
              <a:ext uri="{FF2B5EF4-FFF2-40B4-BE49-F238E27FC236}">
                <a16:creationId xmlns:a16="http://schemas.microsoft.com/office/drawing/2014/main" id="{F978AFF5-A127-0CB3-6ADA-E87707B3E0C7}"/>
              </a:ext>
            </a:extLst>
          </p:cNvPr>
          <p:cNvSpPr txBox="1"/>
          <p:nvPr/>
        </p:nvSpPr>
        <p:spPr>
          <a:xfrm>
            <a:off x="741680" y="1761565"/>
            <a:ext cx="9650207" cy="646331"/>
          </a:xfrm>
          <a:prstGeom prst="rect">
            <a:avLst/>
          </a:prstGeom>
          <a:noFill/>
        </p:spPr>
        <p:txBody>
          <a:bodyPr wrap="square" rtlCol="0">
            <a:spAutoFit/>
          </a:bodyPr>
          <a:lstStyle/>
          <a:p>
            <a:pPr algn="just"/>
            <a:r>
              <a:rPr lang="pt-BR" dirty="0"/>
              <a:t>“Uma </a:t>
            </a:r>
            <a:r>
              <a:rPr lang="pt-BR" dirty="0">
                <a:latin typeface="Montserrat Medium" pitchFamily="2" charset="0"/>
              </a:rPr>
              <a:t>expressão</a:t>
            </a:r>
            <a:r>
              <a:rPr lang="pt-BR" dirty="0"/>
              <a:t> é uma frase de código JavaScript que um interpretador JavaScript pode avaliar para produzir um valor.” </a:t>
            </a:r>
            <a:r>
              <a:rPr lang="pt-BR" dirty="0">
                <a:latin typeface="Montserrat Light" pitchFamily="2" charset="0"/>
              </a:rPr>
              <a:t>⁴</a:t>
            </a:r>
            <a:endParaRPr lang="pt-BR" dirty="0"/>
          </a:p>
        </p:txBody>
      </p:sp>
      <p:sp>
        <p:nvSpPr>
          <p:cNvPr id="17" name="CaixaDeTexto 16">
            <a:extLst>
              <a:ext uri="{FF2B5EF4-FFF2-40B4-BE49-F238E27FC236}">
                <a16:creationId xmlns:a16="http://schemas.microsoft.com/office/drawing/2014/main" id="{E365CA8E-C1A7-66C1-F1BF-8FEAB522E0C2}"/>
              </a:ext>
            </a:extLst>
          </p:cNvPr>
          <p:cNvSpPr txBox="1"/>
          <p:nvPr/>
        </p:nvSpPr>
        <p:spPr>
          <a:xfrm>
            <a:off x="640078" y="6354649"/>
            <a:ext cx="9650207" cy="246221"/>
          </a:xfrm>
          <a:prstGeom prst="rect">
            <a:avLst/>
          </a:prstGeom>
          <a:noFill/>
        </p:spPr>
        <p:txBody>
          <a:bodyPr wrap="square" rtlCol="0">
            <a:spAutoFit/>
          </a:bodyPr>
          <a:lstStyle/>
          <a:p>
            <a:pPr algn="just"/>
            <a:r>
              <a:rPr lang="pt-BR" sz="1000" dirty="0"/>
              <a:t>⁴ Flanagan, David. </a:t>
            </a:r>
            <a:r>
              <a:rPr lang="pt-BR" sz="1000" i="1" dirty="0"/>
              <a:t>JavaScript: o guia definitivo (2011), p. 57.</a:t>
            </a:r>
          </a:p>
        </p:txBody>
      </p:sp>
      <p:sp>
        <p:nvSpPr>
          <p:cNvPr id="2" name="Retângulo 1">
            <a:extLst>
              <a:ext uri="{FF2B5EF4-FFF2-40B4-BE49-F238E27FC236}">
                <a16:creationId xmlns:a16="http://schemas.microsoft.com/office/drawing/2014/main" id="{55A50934-758A-53F1-17BC-BEB66172EF2C}"/>
              </a:ext>
            </a:extLst>
          </p:cNvPr>
          <p:cNvSpPr/>
          <p:nvPr/>
        </p:nvSpPr>
        <p:spPr>
          <a:xfrm>
            <a:off x="1219200" y="3186484"/>
            <a:ext cx="9650206" cy="2837798"/>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accent2"/>
                </a:solidFill>
                <a:latin typeface="Consolas" panose="020B0609020204030204" pitchFamily="49" charset="0"/>
              </a:rPr>
              <a:t>// Esta função retorna o quadrado do valor passado a ela</a:t>
            </a:r>
          </a:p>
          <a:p>
            <a:pPr algn="just"/>
            <a:r>
              <a:rPr lang="pt-BR" sz="1200" b="1" dirty="0" err="1">
                <a:solidFill>
                  <a:schemeClr val="tx1"/>
                </a:solidFill>
                <a:latin typeface="Consolas" panose="020B0609020204030204" pitchFamily="49" charset="0"/>
              </a:rPr>
              <a:t>function</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square</a:t>
            </a:r>
            <a:r>
              <a:rPr lang="pt-BR" sz="1200" dirty="0">
                <a:solidFill>
                  <a:schemeClr val="tx1"/>
                </a:solidFill>
                <a:latin typeface="Consolas" panose="020B0609020204030204" pitchFamily="49" charset="0"/>
              </a:rPr>
              <a:t>(</a:t>
            </a:r>
            <a:r>
              <a:rPr lang="pt-BR" sz="1200" dirty="0" err="1">
                <a:solidFill>
                  <a:schemeClr val="tx1"/>
                </a:solidFill>
                <a:latin typeface="Consolas" panose="020B0609020204030204" pitchFamily="49" charset="0"/>
              </a:rPr>
              <a:t>number</a:t>
            </a:r>
            <a:r>
              <a:rPr lang="pt-BR" sz="1200" dirty="0">
                <a:solidFill>
                  <a:schemeClr val="tx1"/>
                </a:solidFill>
                <a:latin typeface="Consolas" panose="020B0609020204030204" pitchFamily="49" charset="0"/>
              </a:rPr>
              <a:t>) {</a:t>
            </a:r>
          </a:p>
          <a:p>
            <a:pPr algn="just"/>
            <a:r>
              <a:rPr lang="pt-BR" sz="1200" b="1"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return</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number</a:t>
            </a:r>
            <a:r>
              <a:rPr lang="pt-BR" sz="1200" dirty="0">
                <a:solidFill>
                  <a:schemeClr val="tx1"/>
                </a:solidFill>
                <a:latin typeface="Consolas" panose="020B0609020204030204" pitchFamily="49" charset="0"/>
              </a:rPr>
              <a:t> ** </a:t>
            </a:r>
            <a:r>
              <a:rPr lang="pt-BR" sz="1200" dirty="0" err="1">
                <a:solidFill>
                  <a:schemeClr val="tx1"/>
                </a:solidFill>
                <a:latin typeface="Consolas" panose="020B0609020204030204" pitchFamily="49" charset="0"/>
              </a:rPr>
              <a:t>number</a:t>
            </a:r>
            <a:r>
              <a:rPr lang="pt-BR" sz="1200" b="1" dirty="0">
                <a:solidFill>
                  <a:schemeClr val="tx1"/>
                </a:solidFill>
                <a:latin typeface="Consolas" panose="020B0609020204030204" pitchFamily="49" charset="0"/>
              </a:rPr>
              <a:t>;</a:t>
            </a:r>
          </a:p>
          <a:p>
            <a:pPr algn="just"/>
            <a:r>
              <a:rPr lang="pt-BR" sz="1200" b="1" dirty="0">
                <a:solidFill>
                  <a:schemeClr val="tx1"/>
                </a:solidFill>
                <a:latin typeface="Consolas" panose="020B0609020204030204" pitchFamily="49" charset="0"/>
              </a:rPr>
              <a:t>}</a:t>
            </a:r>
          </a:p>
          <a:p>
            <a:pPr algn="just"/>
            <a:endParaRPr lang="pt-BR" sz="1200" b="1" dirty="0">
              <a:solidFill>
                <a:schemeClr val="tx1"/>
              </a:solidFill>
              <a:latin typeface="Consolas" panose="020B0609020204030204" pitchFamily="49" charset="0"/>
            </a:endParaRPr>
          </a:p>
          <a:p>
            <a:pPr algn="just"/>
            <a:r>
              <a:rPr lang="pt-BR" sz="1200" dirty="0">
                <a:solidFill>
                  <a:schemeClr val="accent2"/>
                </a:solidFill>
                <a:latin typeface="Consolas" panose="020B0609020204030204" pitchFamily="49" charset="0"/>
              </a:rPr>
              <a:t>// Esta função retorna a divisão por 2 do valor passado a ela</a:t>
            </a:r>
          </a:p>
          <a:p>
            <a:pPr algn="just"/>
            <a:r>
              <a:rPr lang="pt-BR" sz="1200" b="1" dirty="0" err="1">
                <a:solidFill>
                  <a:schemeClr val="tx1"/>
                </a:solidFill>
                <a:latin typeface="Consolas" panose="020B0609020204030204" pitchFamily="49" charset="0"/>
              </a:rPr>
              <a:t>function</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divideByTwo</a:t>
            </a:r>
            <a:r>
              <a:rPr lang="pt-BR" sz="1200" dirty="0">
                <a:solidFill>
                  <a:schemeClr val="tx1"/>
                </a:solidFill>
                <a:latin typeface="Consolas" panose="020B0609020204030204" pitchFamily="49" charset="0"/>
              </a:rPr>
              <a:t>(</a:t>
            </a:r>
            <a:r>
              <a:rPr lang="pt-BR" sz="1200" dirty="0" err="1">
                <a:solidFill>
                  <a:schemeClr val="tx1"/>
                </a:solidFill>
                <a:latin typeface="Consolas" panose="020B0609020204030204" pitchFamily="49" charset="0"/>
              </a:rPr>
              <a:t>number</a:t>
            </a:r>
            <a:r>
              <a:rPr lang="pt-BR" sz="1200" dirty="0">
                <a:solidFill>
                  <a:schemeClr val="tx1"/>
                </a:solidFill>
                <a:latin typeface="Consolas" panose="020B0609020204030204" pitchFamily="49" charset="0"/>
              </a:rPr>
              <a:t>) {</a:t>
            </a:r>
          </a:p>
          <a:p>
            <a:pPr algn="just"/>
            <a:r>
              <a:rPr lang="pt-BR" sz="1200" b="1"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return</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number</a:t>
            </a:r>
            <a:r>
              <a:rPr lang="pt-BR" sz="1200" dirty="0">
                <a:solidFill>
                  <a:schemeClr val="tx1"/>
                </a:solidFill>
                <a:latin typeface="Consolas" panose="020B0609020204030204" pitchFamily="49" charset="0"/>
              </a:rPr>
              <a:t> / </a:t>
            </a:r>
            <a:r>
              <a:rPr lang="pt-BR" sz="1200" dirty="0">
                <a:solidFill>
                  <a:schemeClr val="accent1">
                    <a:lumMod val="60000"/>
                    <a:lumOff val="40000"/>
                  </a:schemeClr>
                </a:solidFill>
                <a:latin typeface="Consolas" panose="020B0609020204030204" pitchFamily="49" charset="0"/>
              </a:rPr>
              <a:t>2</a:t>
            </a:r>
            <a:r>
              <a:rPr lang="pt-BR" sz="1200" b="1" dirty="0">
                <a:solidFill>
                  <a:schemeClr val="tx1"/>
                </a:solidFill>
                <a:latin typeface="Consolas" panose="020B0609020204030204" pitchFamily="49" charset="0"/>
              </a:rPr>
              <a:t>;</a:t>
            </a:r>
          </a:p>
          <a:p>
            <a:pPr algn="just"/>
            <a:r>
              <a:rPr lang="pt-BR" sz="1200" b="1" dirty="0">
                <a:solidFill>
                  <a:schemeClr val="tx1"/>
                </a:solidFill>
                <a:latin typeface="Consolas" panose="020B0609020204030204" pitchFamily="49" charset="0"/>
              </a:rPr>
              <a:t>}</a:t>
            </a:r>
          </a:p>
          <a:p>
            <a:pPr algn="just"/>
            <a:endParaRPr lang="pt-BR" sz="1200" b="1" dirty="0">
              <a:solidFill>
                <a:schemeClr val="tx1"/>
              </a:solidFill>
              <a:latin typeface="Consolas" panose="020B0609020204030204" pitchFamily="49" charset="0"/>
            </a:endParaRPr>
          </a:p>
          <a:p>
            <a:pPr algn="just"/>
            <a:r>
              <a:rPr lang="pt-BR" sz="1200" dirty="0">
                <a:solidFill>
                  <a:schemeClr val="accent2"/>
                </a:solidFill>
                <a:latin typeface="Consolas" panose="020B0609020204030204" pitchFamily="49" charset="0"/>
              </a:rPr>
              <a:t>// Esta função compara dois números e retorna verdadeiro caso eles sejam iguais</a:t>
            </a:r>
          </a:p>
          <a:p>
            <a:pPr algn="just"/>
            <a:r>
              <a:rPr lang="pt-BR" sz="1200" b="1" dirty="0" err="1">
                <a:solidFill>
                  <a:schemeClr val="tx1"/>
                </a:solidFill>
                <a:latin typeface="Consolas" panose="020B0609020204030204" pitchFamily="49" charset="0"/>
              </a:rPr>
              <a:t>function</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equalNumbers</a:t>
            </a:r>
            <a:r>
              <a:rPr lang="pt-BR" sz="1200" dirty="0">
                <a:solidFill>
                  <a:schemeClr val="tx1"/>
                </a:solidFill>
                <a:latin typeface="Consolas" panose="020B0609020204030204" pitchFamily="49" charset="0"/>
              </a:rPr>
              <a:t>(number1, number2) {</a:t>
            </a:r>
          </a:p>
          <a:p>
            <a:pPr algn="just"/>
            <a:r>
              <a:rPr lang="pt-BR" sz="1200" b="1"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return</a:t>
            </a:r>
            <a:r>
              <a:rPr lang="pt-BR" sz="1200" dirty="0">
                <a:solidFill>
                  <a:schemeClr val="tx1"/>
                </a:solidFill>
                <a:latin typeface="Consolas" panose="020B0609020204030204" pitchFamily="49" charset="0"/>
              </a:rPr>
              <a:t> number1 === number2</a:t>
            </a:r>
            <a:r>
              <a:rPr lang="pt-BR" sz="1200" b="1" dirty="0">
                <a:solidFill>
                  <a:schemeClr val="tx1"/>
                </a:solidFill>
                <a:latin typeface="Consolas" panose="020B0609020204030204" pitchFamily="49" charset="0"/>
              </a:rPr>
              <a:t>;</a:t>
            </a:r>
          </a:p>
          <a:p>
            <a:pPr algn="just"/>
            <a:r>
              <a:rPr lang="pt-BR" sz="1200" b="1" dirty="0">
                <a:solidFill>
                  <a:schemeClr val="tx1"/>
                </a:solidFill>
                <a:latin typeface="Consolas" panose="020B0609020204030204" pitchFamily="49" charset="0"/>
              </a:rPr>
              <a:t>}</a:t>
            </a:r>
          </a:p>
          <a:p>
            <a:pPr algn="just"/>
            <a:endParaRPr lang="pt-BR" sz="12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173175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60F340-502D-5A6C-945F-B5E24DE84932}"/>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F22C39C7-753D-259E-7B9C-0735CB6C2DDD}"/>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665B1BE2-D141-F57C-BFD4-A002950E39B2}"/>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14D9B7B9-D424-13D1-F81C-72DFB7EA1D6B}"/>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9F82FDDB-7AED-6E36-0E76-4EA24C4DB872}"/>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71659FB9-C7E2-E28C-CC3E-389EA930C654}"/>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Operadores e expressões</a:t>
            </a:r>
          </a:p>
        </p:txBody>
      </p:sp>
      <p:sp>
        <p:nvSpPr>
          <p:cNvPr id="6" name="Elipse 5">
            <a:extLst>
              <a:ext uri="{FF2B5EF4-FFF2-40B4-BE49-F238E27FC236}">
                <a16:creationId xmlns:a16="http://schemas.microsoft.com/office/drawing/2014/main" id="{7E04CE34-374E-5C24-65E7-E622418CF82B}"/>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28</a:t>
            </a:fld>
            <a:endParaRPr lang="pt-BR" sz="1100" b="1" dirty="0"/>
          </a:p>
        </p:txBody>
      </p:sp>
      <p:sp>
        <p:nvSpPr>
          <p:cNvPr id="9" name="CaixaDeTexto 8">
            <a:extLst>
              <a:ext uri="{FF2B5EF4-FFF2-40B4-BE49-F238E27FC236}">
                <a16:creationId xmlns:a16="http://schemas.microsoft.com/office/drawing/2014/main" id="{DFC35C9F-6B44-F9E2-3E04-5D2E244FA3CF}"/>
              </a:ext>
            </a:extLst>
          </p:cNvPr>
          <p:cNvSpPr txBox="1"/>
          <p:nvPr/>
        </p:nvSpPr>
        <p:spPr>
          <a:xfrm>
            <a:off x="834733" y="2612524"/>
            <a:ext cx="2799717" cy="369332"/>
          </a:xfrm>
          <a:prstGeom prst="rect">
            <a:avLst/>
          </a:prstGeom>
          <a:noFill/>
        </p:spPr>
        <p:txBody>
          <a:bodyPr wrap="square" rtlCol="0">
            <a:spAutoFit/>
          </a:bodyPr>
          <a:lstStyle/>
          <a:p>
            <a:r>
              <a:rPr lang="pt-BR" dirty="0">
                <a:latin typeface="Montserrat Medium" pitchFamily="2" charset="0"/>
              </a:rPr>
              <a:t>Invocação:</a:t>
            </a:r>
          </a:p>
        </p:txBody>
      </p:sp>
      <p:sp>
        <p:nvSpPr>
          <p:cNvPr id="15" name="CaixaDeTexto 14">
            <a:extLst>
              <a:ext uri="{FF2B5EF4-FFF2-40B4-BE49-F238E27FC236}">
                <a16:creationId xmlns:a16="http://schemas.microsoft.com/office/drawing/2014/main" id="{D9A114FC-A8AF-416C-9908-D5BDABEA5E8F}"/>
              </a:ext>
            </a:extLst>
          </p:cNvPr>
          <p:cNvSpPr txBox="1"/>
          <p:nvPr/>
        </p:nvSpPr>
        <p:spPr>
          <a:xfrm>
            <a:off x="741680" y="1761565"/>
            <a:ext cx="9650207" cy="646331"/>
          </a:xfrm>
          <a:prstGeom prst="rect">
            <a:avLst/>
          </a:prstGeom>
          <a:noFill/>
        </p:spPr>
        <p:txBody>
          <a:bodyPr wrap="square" rtlCol="0">
            <a:spAutoFit/>
          </a:bodyPr>
          <a:lstStyle/>
          <a:p>
            <a:pPr algn="just"/>
            <a:r>
              <a:rPr lang="pt-BR" dirty="0"/>
              <a:t>“Uma </a:t>
            </a:r>
            <a:r>
              <a:rPr lang="pt-BR" dirty="0">
                <a:latin typeface="Montserrat Medium" pitchFamily="2" charset="0"/>
              </a:rPr>
              <a:t>expressão</a:t>
            </a:r>
            <a:r>
              <a:rPr lang="pt-BR" dirty="0"/>
              <a:t> é uma frase de código JavaScript que um interpretador JavaScript pode avaliar para produzir um valor.” </a:t>
            </a:r>
            <a:r>
              <a:rPr lang="pt-BR" dirty="0">
                <a:latin typeface="Montserrat Light" pitchFamily="2" charset="0"/>
              </a:rPr>
              <a:t>⁴</a:t>
            </a:r>
            <a:endParaRPr lang="pt-BR" dirty="0"/>
          </a:p>
        </p:txBody>
      </p:sp>
      <p:sp>
        <p:nvSpPr>
          <p:cNvPr id="17" name="CaixaDeTexto 16">
            <a:extLst>
              <a:ext uri="{FF2B5EF4-FFF2-40B4-BE49-F238E27FC236}">
                <a16:creationId xmlns:a16="http://schemas.microsoft.com/office/drawing/2014/main" id="{847DCB97-8EA1-C48D-447D-8F1AA4707E40}"/>
              </a:ext>
            </a:extLst>
          </p:cNvPr>
          <p:cNvSpPr txBox="1"/>
          <p:nvPr/>
        </p:nvSpPr>
        <p:spPr>
          <a:xfrm>
            <a:off x="640078" y="6354649"/>
            <a:ext cx="9650207" cy="246221"/>
          </a:xfrm>
          <a:prstGeom prst="rect">
            <a:avLst/>
          </a:prstGeom>
          <a:noFill/>
        </p:spPr>
        <p:txBody>
          <a:bodyPr wrap="square" rtlCol="0">
            <a:spAutoFit/>
          </a:bodyPr>
          <a:lstStyle/>
          <a:p>
            <a:pPr algn="just"/>
            <a:r>
              <a:rPr lang="pt-BR" sz="1000" dirty="0"/>
              <a:t>⁴ Flanagan, David. </a:t>
            </a:r>
            <a:r>
              <a:rPr lang="pt-BR" sz="1000" i="1" dirty="0"/>
              <a:t>JavaScript: o guia definitivo (2011), p. 57.</a:t>
            </a:r>
          </a:p>
        </p:txBody>
      </p:sp>
      <p:sp>
        <p:nvSpPr>
          <p:cNvPr id="11" name="Retângulo 10">
            <a:extLst>
              <a:ext uri="{FF2B5EF4-FFF2-40B4-BE49-F238E27FC236}">
                <a16:creationId xmlns:a16="http://schemas.microsoft.com/office/drawing/2014/main" id="{AEC0C41C-6FA2-7289-E6DC-2BE209F327CE}"/>
              </a:ext>
            </a:extLst>
          </p:cNvPr>
          <p:cNvSpPr/>
          <p:nvPr/>
        </p:nvSpPr>
        <p:spPr>
          <a:xfrm>
            <a:off x="1219200" y="3191482"/>
            <a:ext cx="9650206" cy="2252382"/>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accent2"/>
                </a:solidFill>
                <a:latin typeface="Consolas" panose="020B0609020204030204" pitchFamily="49" charset="0"/>
              </a:rPr>
              <a:t>// Esta função retorna o quadrado do valor passado a ela</a:t>
            </a:r>
          </a:p>
          <a:p>
            <a:pPr algn="just"/>
            <a:r>
              <a:rPr lang="pt-BR" sz="1200" b="1" dirty="0" err="1">
                <a:solidFill>
                  <a:schemeClr val="tx1"/>
                </a:solidFill>
                <a:latin typeface="Consolas" panose="020B0609020204030204" pitchFamily="49" charset="0"/>
              </a:rPr>
              <a:t>function</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square</a:t>
            </a:r>
            <a:r>
              <a:rPr lang="pt-BR" sz="1200" dirty="0">
                <a:solidFill>
                  <a:schemeClr val="tx1"/>
                </a:solidFill>
                <a:latin typeface="Consolas" panose="020B0609020204030204" pitchFamily="49" charset="0"/>
              </a:rPr>
              <a:t>(</a:t>
            </a:r>
            <a:r>
              <a:rPr lang="pt-BR" sz="1200" dirty="0" err="1">
                <a:solidFill>
                  <a:schemeClr val="tx1"/>
                </a:solidFill>
                <a:latin typeface="Consolas" panose="020B0609020204030204" pitchFamily="49" charset="0"/>
              </a:rPr>
              <a:t>number</a:t>
            </a:r>
            <a:r>
              <a:rPr lang="pt-BR" sz="1200" dirty="0">
                <a:solidFill>
                  <a:schemeClr val="tx1"/>
                </a:solidFill>
                <a:latin typeface="Consolas" panose="020B0609020204030204" pitchFamily="49" charset="0"/>
              </a:rPr>
              <a:t>) {</a:t>
            </a:r>
          </a:p>
          <a:p>
            <a:pPr algn="just"/>
            <a:r>
              <a:rPr lang="pt-BR" sz="1200" b="1"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return</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number</a:t>
            </a:r>
            <a:r>
              <a:rPr lang="pt-BR" sz="1200" dirty="0">
                <a:solidFill>
                  <a:schemeClr val="tx1"/>
                </a:solidFill>
                <a:latin typeface="Consolas" panose="020B0609020204030204" pitchFamily="49" charset="0"/>
              </a:rPr>
              <a:t> ** </a:t>
            </a:r>
            <a:r>
              <a:rPr lang="pt-BR" sz="1200" dirty="0" err="1">
                <a:solidFill>
                  <a:schemeClr val="tx1"/>
                </a:solidFill>
                <a:latin typeface="Consolas" panose="020B0609020204030204" pitchFamily="49" charset="0"/>
              </a:rPr>
              <a:t>number</a:t>
            </a:r>
            <a:r>
              <a:rPr lang="pt-BR" sz="1200" b="1" dirty="0">
                <a:solidFill>
                  <a:schemeClr val="tx1"/>
                </a:solidFill>
                <a:latin typeface="Consolas" panose="020B0609020204030204" pitchFamily="49" charset="0"/>
              </a:rPr>
              <a:t>;</a:t>
            </a:r>
          </a:p>
          <a:p>
            <a:pPr algn="just"/>
            <a:r>
              <a:rPr lang="pt-BR" sz="1200" b="1" dirty="0">
                <a:solidFill>
                  <a:schemeClr val="tx1"/>
                </a:solidFill>
                <a:latin typeface="Consolas" panose="020B0609020204030204" pitchFamily="49" charset="0"/>
              </a:rPr>
              <a:t>}</a:t>
            </a:r>
          </a:p>
          <a:p>
            <a:pPr algn="just"/>
            <a:endParaRPr lang="pt-BR" sz="1200" b="1" dirty="0">
              <a:solidFill>
                <a:schemeClr val="tx1"/>
              </a:solidFill>
              <a:latin typeface="Consolas" panose="020B0609020204030204" pitchFamily="49" charset="0"/>
            </a:endParaRPr>
          </a:p>
          <a:p>
            <a:pPr algn="just"/>
            <a:r>
              <a:rPr lang="pt-BR" sz="1200" dirty="0">
                <a:solidFill>
                  <a:schemeClr val="accent2"/>
                </a:solidFill>
                <a:latin typeface="Consolas" panose="020B0609020204030204" pitchFamily="49" charset="0"/>
              </a:rPr>
              <a:t>// Invocação da função</a:t>
            </a:r>
          </a:p>
          <a:p>
            <a:pPr algn="just"/>
            <a:r>
              <a:rPr lang="pt-BR" sz="1200" dirty="0" err="1">
                <a:solidFill>
                  <a:schemeClr val="tx1"/>
                </a:solidFill>
                <a:latin typeface="Consolas" panose="020B0609020204030204" pitchFamily="49" charset="0"/>
              </a:rPr>
              <a:t>square</a:t>
            </a:r>
            <a:r>
              <a:rPr lang="pt-BR" sz="1200" dirty="0">
                <a:solidFill>
                  <a:schemeClr val="tx1"/>
                </a:solidFill>
                <a:latin typeface="Consolas" panose="020B0609020204030204" pitchFamily="49" charset="0"/>
              </a:rPr>
              <a:t>(</a:t>
            </a:r>
            <a:r>
              <a:rPr lang="pt-BR" sz="1200" dirty="0">
                <a:solidFill>
                  <a:schemeClr val="accent1">
                    <a:lumMod val="60000"/>
                    <a:lumOff val="40000"/>
                  </a:schemeClr>
                </a:solidFill>
                <a:latin typeface="Consolas" panose="020B0609020204030204" pitchFamily="49" charset="0"/>
              </a:rPr>
              <a:t>7</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Saída esperada: 49</a:t>
            </a:r>
            <a:endParaRPr lang="pt-BR" sz="1200" dirty="0">
              <a:solidFill>
                <a:schemeClr val="tx1"/>
              </a:solidFill>
              <a:latin typeface="Consolas" panose="020B0609020204030204" pitchFamily="49" charset="0"/>
            </a:endParaRPr>
          </a:p>
          <a:p>
            <a:pPr algn="just"/>
            <a:endParaRPr lang="pt-BR" sz="1200" b="1" dirty="0">
              <a:solidFill>
                <a:schemeClr val="tx1"/>
              </a:solidFill>
              <a:latin typeface="Consolas" panose="020B0609020204030204" pitchFamily="49" charset="0"/>
            </a:endParaRPr>
          </a:p>
          <a:p>
            <a:pPr algn="just"/>
            <a:r>
              <a:rPr lang="pt-BR" sz="1200" dirty="0" err="1">
                <a:solidFill>
                  <a:schemeClr val="tx1"/>
                </a:solidFill>
                <a:latin typeface="Consolas" panose="020B0609020204030204" pitchFamily="49" charset="0"/>
              </a:rPr>
              <a:t>square</a:t>
            </a:r>
            <a:r>
              <a:rPr lang="pt-BR" sz="1200" dirty="0">
                <a:solidFill>
                  <a:schemeClr val="tx1"/>
                </a:solidFill>
                <a:latin typeface="Consolas" panose="020B0609020204030204" pitchFamily="49" charset="0"/>
              </a:rPr>
              <a:t>(</a:t>
            </a:r>
            <a:r>
              <a:rPr lang="pt-BR" sz="1200" dirty="0">
                <a:solidFill>
                  <a:schemeClr val="accent1">
                    <a:lumMod val="60000"/>
                    <a:lumOff val="40000"/>
                  </a:schemeClr>
                </a:solidFill>
                <a:latin typeface="Consolas" panose="020B0609020204030204" pitchFamily="49" charset="0"/>
              </a:rPr>
              <a:t>10</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Saída esperada: 100</a:t>
            </a:r>
            <a:endParaRPr lang="pt-BR" sz="1200" dirty="0">
              <a:solidFill>
                <a:schemeClr val="tx1"/>
              </a:solidFill>
              <a:latin typeface="Consolas" panose="020B0609020204030204" pitchFamily="49" charset="0"/>
            </a:endParaRPr>
          </a:p>
          <a:p>
            <a:pPr algn="just"/>
            <a:endParaRPr lang="pt-BR" sz="1200" b="1" dirty="0">
              <a:solidFill>
                <a:schemeClr val="tx1"/>
              </a:solidFill>
              <a:latin typeface="Consolas" panose="020B0609020204030204" pitchFamily="49" charset="0"/>
            </a:endParaRPr>
          </a:p>
          <a:p>
            <a:pPr algn="just"/>
            <a:r>
              <a:rPr lang="pt-BR" sz="1200" dirty="0" err="1">
                <a:solidFill>
                  <a:schemeClr val="tx1"/>
                </a:solidFill>
                <a:latin typeface="Consolas" panose="020B0609020204030204" pitchFamily="49" charset="0"/>
              </a:rPr>
              <a:t>square</a:t>
            </a:r>
            <a:r>
              <a:rPr lang="pt-BR" sz="1200" dirty="0">
                <a:solidFill>
                  <a:schemeClr val="tx1"/>
                </a:solidFill>
                <a:latin typeface="Consolas" panose="020B0609020204030204" pitchFamily="49" charset="0"/>
              </a:rPr>
              <a:t>(</a:t>
            </a:r>
            <a:r>
              <a:rPr lang="pt-BR" sz="1200" dirty="0">
                <a:solidFill>
                  <a:schemeClr val="accent1">
                    <a:lumMod val="60000"/>
                    <a:lumOff val="40000"/>
                  </a:schemeClr>
                </a:solidFill>
                <a:latin typeface="Consolas" panose="020B0609020204030204" pitchFamily="49" charset="0"/>
              </a:rPr>
              <a:t>7.3</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Saída esperada: 53.29</a:t>
            </a:r>
            <a:endParaRPr lang="pt-BR" sz="12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6286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85F513-2ACC-F332-7607-6A8B340BA6D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5EF93C1-9D11-AE6E-0A6E-90CA3C93E524}"/>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F546AAAE-7CB9-2780-E788-2C32FE0EA0D9}"/>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F85E81D4-5668-1BB4-2A9C-9F49887CED57}"/>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6F95A659-F9E2-755F-02D6-8B7B8AB33109}"/>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6BB89340-E30B-FD22-19DD-6FC2A87C66FC}"/>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Operadores e expressões</a:t>
            </a:r>
          </a:p>
        </p:txBody>
      </p:sp>
      <p:sp>
        <p:nvSpPr>
          <p:cNvPr id="6" name="Elipse 5">
            <a:extLst>
              <a:ext uri="{FF2B5EF4-FFF2-40B4-BE49-F238E27FC236}">
                <a16:creationId xmlns:a16="http://schemas.microsoft.com/office/drawing/2014/main" id="{106A1F7F-38F4-4CBF-89F2-C79DC51D564B}"/>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29</a:t>
            </a:fld>
            <a:endParaRPr lang="pt-BR" sz="1100" b="1" dirty="0"/>
          </a:p>
        </p:txBody>
      </p:sp>
      <p:sp>
        <p:nvSpPr>
          <p:cNvPr id="9" name="CaixaDeTexto 8">
            <a:extLst>
              <a:ext uri="{FF2B5EF4-FFF2-40B4-BE49-F238E27FC236}">
                <a16:creationId xmlns:a16="http://schemas.microsoft.com/office/drawing/2014/main" id="{754F6808-8B25-9D23-FE3C-399E6C104C0B}"/>
              </a:ext>
            </a:extLst>
          </p:cNvPr>
          <p:cNvSpPr txBox="1"/>
          <p:nvPr/>
        </p:nvSpPr>
        <p:spPr>
          <a:xfrm>
            <a:off x="834733" y="2612524"/>
            <a:ext cx="2950189" cy="369332"/>
          </a:xfrm>
          <a:prstGeom prst="rect">
            <a:avLst/>
          </a:prstGeom>
          <a:noFill/>
        </p:spPr>
        <p:txBody>
          <a:bodyPr wrap="square" rtlCol="0">
            <a:spAutoFit/>
          </a:bodyPr>
          <a:lstStyle/>
          <a:p>
            <a:r>
              <a:rPr lang="pt-BR" dirty="0">
                <a:latin typeface="Montserrat Medium" pitchFamily="2" charset="0"/>
              </a:rPr>
              <a:t>Acesso à propriedades:</a:t>
            </a:r>
          </a:p>
        </p:txBody>
      </p:sp>
      <p:sp>
        <p:nvSpPr>
          <p:cNvPr id="15" name="CaixaDeTexto 14">
            <a:extLst>
              <a:ext uri="{FF2B5EF4-FFF2-40B4-BE49-F238E27FC236}">
                <a16:creationId xmlns:a16="http://schemas.microsoft.com/office/drawing/2014/main" id="{C702A5A4-381B-4842-4ADD-688F3E1C0BA9}"/>
              </a:ext>
            </a:extLst>
          </p:cNvPr>
          <p:cNvSpPr txBox="1"/>
          <p:nvPr/>
        </p:nvSpPr>
        <p:spPr>
          <a:xfrm>
            <a:off x="741680" y="1761565"/>
            <a:ext cx="9650207" cy="646331"/>
          </a:xfrm>
          <a:prstGeom prst="rect">
            <a:avLst/>
          </a:prstGeom>
          <a:noFill/>
        </p:spPr>
        <p:txBody>
          <a:bodyPr wrap="square" rtlCol="0">
            <a:spAutoFit/>
          </a:bodyPr>
          <a:lstStyle/>
          <a:p>
            <a:pPr algn="just"/>
            <a:r>
              <a:rPr lang="pt-BR" dirty="0"/>
              <a:t>“Uma </a:t>
            </a:r>
            <a:r>
              <a:rPr lang="pt-BR" dirty="0">
                <a:latin typeface="Montserrat Medium" pitchFamily="2" charset="0"/>
              </a:rPr>
              <a:t>expressão</a:t>
            </a:r>
            <a:r>
              <a:rPr lang="pt-BR" dirty="0"/>
              <a:t> é uma frase de código JavaScript que um interpretador JavaScript pode avaliar para produzir um valor.” </a:t>
            </a:r>
            <a:r>
              <a:rPr lang="pt-BR" dirty="0">
                <a:latin typeface="Montserrat Light" pitchFamily="2" charset="0"/>
              </a:rPr>
              <a:t>⁴</a:t>
            </a:r>
            <a:endParaRPr lang="pt-BR" dirty="0"/>
          </a:p>
        </p:txBody>
      </p:sp>
      <p:sp>
        <p:nvSpPr>
          <p:cNvPr id="17" name="CaixaDeTexto 16">
            <a:extLst>
              <a:ext uri="{FF2B5EF4-FFF2-40B4-BE49-F238E27FC236}">
                <a16:creationId xmlns:a16="http://schemas.microsoft.com/office/drawing/2014/main" id="{66E9562A-A4B9-B10B-78FA-7B143B61EDB6}"/>
              </a:ext>
            </a:extLst>
          </p:cNvPr>
          <p:cNvSpPr txBox="1"/>
          <p:nvPr/>
        </p:nvSpPr>
        <p:spPr>
          <a:xfrm>
            <a:off x="640078" y="6354649"/>
            <a:ext cx="9650207" cy="246221"/>
          </a:xfrm>
          <a:prstGeom prst="rect">
            <a:avLst/>
          </a:prstGeom>
          <a:noFill/>
        </p:spPr>
        <p:txBody>
          <a:bodyPr wrap="square" rtlCol="0">
            <a:spAutoFit/>
          </a:bodyPr>
          <a:lstStyle/>
          <a:p>
            <a:pPr algn="just"/>
            <a:r>
              <a:rPr lang="pt-BR" sz="1000" dirty="0"/>
              <a:t>⁴ Flanagan, David. </a:t>
            </a:r>
            <a:r>
              <a:rPr lang="pt-BR" sz="1000" i="1" dirty="0"/>
              <a:t>JavaScript: o guia definitivo (2011), p. 57.</a:t>
            </a:r>
          </a:p>
        </p:txBody>
      </p:sp>
      <p:sp>
        <p:nvSpPr>
          <p:cNvPr id="2" name="Retângulo 1">
            <a:extLst>
              <a:ext uri="{FF2B5EF4-FFF2-40B4-BE49-F238E27FC236}">
                <a16:creationId xmlns:a16="http://schemas.microsoft.com/office/drawing/2014/main" id="{089D28D0-FC71-1567-CA3D-8ED44E86D3DE}"/>
              </a:ext>
            </a:extLst>
          </p:cNvPr>
          <p:cNvSpPr/>
          <p:nvPr/>
        </p:nvSpPr>
        <p:spPr>
          <a:xfrm>
            <a:off x="1219200" y="3186484"/>
            <a:ext cx="9650206" cy="2837798"/>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accent2"/>
                </a:solidFill>
                <a:latin typeface="Consolas" panose="020B0609020204030204" pitchFamily="49" charset="0"/>
              </a:rPr>
              <a:t>// Um exemplo de objeto</a:t>
            </a:r>
            <a:endParaRPr lang="pt-BR" sz="1200" b="1"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object</a:t>
            </a:r>
            <a:r>
              <a:rPr lang="pt-BR" sz="1200" dirty="0">
                <a:solidFill>
                  <a:schemeClr val="tx1"/>
                </a:solidFill>
                <a:latin typeface="Consolas" panose="020B0609020204030204" pitchFamily="49" charset="0"/>
              </a:rPr>
              <a:t> = {</a:t>
            </a:r>
          </a:p>
          <a:p>
            <a:pPr algn="just"/>
            <a:r>
              <a:rPr lang="pt-BR" sz="1200" dirty="0">
                <a:solidFill>
                  <a:schemeClr val="tx1"/>
                </a:solidFill>
                <a:latin typeface="Consolas" panose="020B0609020204030204" pitchFamily="49" charset="0"/>
              </a:rPr>
              <a:t>  x:</a:t>
            </a:r>
            <a:r>
              <a:rPr lang="pt-BR" sz="1200" dirty="0">
                <a:solidFill>
                  <a:schemeClr val="accent1">
                    <a:lumMod val="60000"/>
                    <a:lumOff val="40000"/>
                  </a:schemeClr>
                </a:solidFill>
                <a:latin typeface="Consolas" panose="020B0609020204030204" pitchFamily="49" charset="0"/>
              </a:rPr>
              <a:t>1</a:t>
            </a:r>
            <a:r>
              <a:rPr lang="pt-BR" sz="1200"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  y:{</a:t>
            </a:r>
          </a:p>
          <a:p>
            <a:pPr algn="just"/>
            <a:r>
              <a:rPr lang="pt-BR" sz="1200" dirty="0">
                <a:solidFill>
                  <a:schemeClr val="tx1"/>
                </a:solidFill>
                <a:latin typeface="Consolas" panose="020B0609020204030204" pitchFamily="49" charset="0"/>
              </a:rPr>
              <a:t>    z:</a:t>
            </a:r>
            <a:r>
              <a:rPr lang="pt-BR" sz="1200" dirty="0">
                <a:solidFill>
                  <a:schemeClr val="accent1">
                    <a:lumMod val="60000"/>
                    <a:lumOff val="40000"/>
                  </a:schemeClr>
                </a:solidFill>
                <a:latin typeface="Consolas" panose="020B0609020204030204" pitchFamily="49" charset="0"/>
              </a:rPr>
              <a:t>3</a:t>
            </a:r>
          </a:p>
          <a:p>
            <a:pPr algn="just"/>
            <a:r>
              <a:rPr lang="pt-BR" sz="1200" dirty="0">
                <a:solidFill>
                  <a:schemeClr val="tx1"/>
                </a:solidFill>
                <a:latin typeface="Consolas" panose="020B0609020204030204" pitchFamily="49" charset="0"/>
              </a:rPr>
              <a:t>  }</a:t>
            </a:r>
          </a:p>
          <a:p>
            <a:pPr algn="just"/>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r>
              <a:rPr lang="pt-BR" sz="1200" dirty="0">
                <a:solidFill>
                  <a:schemeClr val="accent2"/>
                </a:solidFill>
                <a:latin typeface="Consolas" panose="020B0609020204030204" pitchFamily="49" charset="0"/>
              </a:rPr>
              <a:t> </a:t>
            </a:r>
          </a:p>
          <a:p>
            <a:pPr algn="just"/>
            <a:r>
              <a:rPr lang="pt-BR" sz="1200" dirty="0">
                <a:solidFill>
                  <a:schemeClr val="accent2"/>
                </a:solidFill>
                <a:latin typeface="Consolas" panose="020B0609020204030204" pitchFamily="49" charset="0"/>
              </a:rPr>
              <a:t>// Um exemplo de </a:t>
            </a:r>
            <a:r>
              <a:rPr lang="pt-BR" sz="1200" dirty="0" err="1">
                <a:solidFill>
                  <a:schemeClr val="accent2"/>
                </a:solidFill>
                <a:latin typeface="Consolas" panose="020B0609020204030204" pitchFamily="49" charset="0"/>
              </a:rPr>
              <a:t>array</a:t>
            </a:r>
            <a:r>
              <a:rPr lang="pt-BR" sz="1200" dirty="0">
                <a:solidFill>
                  <a:schemeClr val="accent2"/>
                </a:solidFill>
                <a:latin typeface="Consolas" panose="020B0609020204030204" pitchFamily="49" charset="0"/>
              </a:rPr>
              <a:t> que contém o objeto</a:t>
            </a: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array</a:t>
            </a:r>
            <a:r>
              <a:rPr lang="pt-BR" sz="1200" dirty="0">
                <a:solidFill>
                  <a:schemeClr val="tx1"/>
                </a:solidFill>
                <a:latin typeface="Consolas" panose="020B0609020204030204" pitchFamily="49" charset="0"/>
              </a:rPr>
              <a:t> = [</a:t>
            </a:r>
            <a:r>
              <a:rPr lang="pt-BR" sz="1200" dirty="0" err="1">
                <a:solidFill>
                  <a:schemeClr val="tx1"/>
                </a:solidFill>
                <a:latin typeface="Consolas" panose="020B0609020204030204" pitchFamily="49" charset="0"/>
              </a:rPr>
              <a:t>object</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4</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5</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6</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r>
              <a:rPr lang="pt-BR" sz="1200" dirty="0">
                <a:solidFill>
                  <a:schemeClr val="accent2"/>
                </a:solidFill>
                <a:latin typeface="Consolas" panose="020B0609020204030204" pitchFamily="49" charset="0"/>
              </a:rPr>
              <a:t> </a:t>
            </a:r>
          </a:p>
          <a:p>
            <a:pPr algn="just"/>
            <a:r>
              <a:rPr lang="pt-BR" sz="1200" dirty="0" err="1">
                <a:solidFill>
                  <a:schemeClr val="tx1"/>
                </a:solidFill>
                <a:latin typeface="Consolas" panose="020B0609020204030204" pitchFamily="49" charset="0"/>
              </a:rPr>
              <a:t>object.x</a:t>
            </a:r>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=&gt; 1: propriedade x da expressão </a:t>
            </a:r>
            <a:r>
              <a:rPr lang="pt-BR" sz="1200" dirty="0" err="1">
                <a:solidFill>
                  <a:schemeClr val="accent2"/>
                </a:solidFill>
                <a:latin typeface="Consolas" panose="020B0609020204030204" pitchFamily="49" charset="0"/>
              </a:rPr>
              <a:t>object</a:t>
            </a:r>
            <a:endParaRPr lang="pt-BR" sz="1200" dirty="0">
              <a:solidFill>
                <a:schemeClr val="accent2"/>
              </a:solidFill>
              <a:latin typeface="Consolas" panose="020B0609020204030204" pitchFamily="49" charset="0"/>
            </a:endParaRPr>
          </a:p>
          <a:p>
            <a:pPr algn="just"/>
            <a:r>
              <a:rPr lang="pt-BR" sz="1200" dirty="0" err="1">
                <a:solidFill>
                  <a:schemeClr val="tx1"/>
                </a:solidFill>
                <a:latin typeface="Consolas" panose="020B0609020204030204" pitchFamily="49" charset="0"/>
              </a:rPr>
              <a:t>object.y.z</a:t>
            </a:r>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=&gt; 3: propriedade z da expressão </a:t>
            </a:r>
            <a:r>
              <a:rPr lang="pt-BR" sz="1200" dirty="0" err="1">
                <a:solidFill>
                  <a:schemeClr val="accent2"/>
                </a:solidFill>
                <a:latin typeface="Consolas" panose="020B0609020204030204" pitchFamily="49" charset="0"/>
              </a:rPr>
              <a:t>object.y</a:t>
            </a:r>
            <a:endParaRPr lang="pt-BR" sz="1200" dirty="0">
              <a:solidFill>
                <a:schemeClr val="accent2"/>
              </a:solidFill>
              <a:latin typeface="Consolas" panose="020B0609020204030204" pitchFamily="49" charset="0"/>
            </a:endParaRPr>
          </a:p>
          <a:p>
            <a:pPr algn="just"/>
            <a:r>
              <a:rPr lang="pt-BR" sz="1200" dirty="0" err="1">
                <a:solidFill>
                  <a:schemeClr val="tx1"/>
                </a:solidFill>
                <a:latin typeface="Consolas" panose="020B0609020204030204" pitchFamily="49" charset="0"/>
              </a:rPr>
              <a:t>object</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‘x’</a:t>
            </a:r>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=&gt; 1: propriedade x do objeto </a:t>
            </a:r>
            <a:r>
              <a:rPr lang="pt-BR" sz="1200" dirty="0" err="1">
                <a:solidFill>
                  <a:schemeClr val="accent2"/>
                </a:solidFill>
                <a:latin typeface="Consolas" panose="020B0609020204030204" pitchFamily="49" charset="0"/>
              </a:rPr>
              <a:t>object</a:t>
            </a:r>
            <a:endParaRPr lang="pt-BR" sz="1200" dirty="0">
              <a:solidFill>
                <a:schemeClr val="accent2"/>
              </a:solidFill>
              <a:latin typeface="Consolas" panose="020B0609020204030204" pitchFamily="49" charset="0"/>
            </a:endParaRPr>
          </a:p>
          <a:p>
            <a:pPr algn="just"/>
            <a:r>
              <a:rPr lang="pt-BR" sz="1200" dirty="0" err="1">
                <a:solidFill>
                  <a:schemeClr val="tx1"/>
                </a:solidFill>
                <a:latin typeface="Consolas" panose="020B0609020204030204" pitchFamily="49" charset="0"/>
              </a:rPr>
              <a:t>array</a:t>
            </a:r>
            <a:r>
              <a:rPr lang="pt-BR" sz="1200" dirty="0">
                <a:solidFill>
                  <a:schemeClr val="tx1"/>
                </a:solidFill>
                <a:latin typeface="Consolas" panose="020B0609020204030204" pitchFamily="49" charset="0"/>
              </a:rPr>
              <a:t>[</a:t>
            </a:r>
            <a:r>
              <a:rPr lang="pt-BR" sz="1200" dirty="0">
                <a:solidFill>
                  <a:schemeClr val="accent1">
                    <a:lumMod val="60000"/>
                    <a:lumOff val="40000"/>
                  </a:schemeClr>
                </a:solidFill>
                <a:latin typeface="Consolas" panose="020B0609020204030204" pitchFamily="49" charset="0"/>
              </a:rPr>
              <a:t>1</a:t>
            </a:r>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=&gt; 4: elemento no índice 1 da expressão </a:t>
            </a:r>
            <a:r>
              <a:rPr lang="pt-BR" sz="1200" dirty="0" err="1">
                <a:solidFill>
                  <a:schemeClr val="accent2"/>
                </a:solidFill>
                <a:latin typeface="Consolas" panose="020B0609020204030204" pitchFamily="49" charset="0"/>
              </a:rPr>
              <a:t>array</a:t>
            </a:r>
            <a:r>
              <a:rPr lang="pt-BR" sz="1200" dirty="0">
                <a:solidFill>
                  <a:schemeClr val="accent2"/>
                </a:solidFill>
                <a:latin typeface="Consolas" panose="020B0609020204030204" pitchFamily="49" charset="0"/>
              </a:rPr>
              <a:t> </a:t>
            </a:r>
          </a:p>
          <a:p>
            <a:pPr algn="just"/>
            <a:r>
              <a:rPr lang="pt-BR" sz="1200" dirty="0" err="1">
                <a:solidFill>
                  <a:schemeClr val="tx1"/>
                </a:solidFill>
                <a:latin typeface="Consolas" panose="020B0609020204030204" pitchFamily="49" charset="0"/>
              </a:rPr>
              <a:t>array</a:t>
            </a:r>
            <a:r>
              <a:rPr lang="pt-BR" sz="1200" dirty="0">
                <a:solidFill>
                  <a:schemeClr val="tx1"/>
                </a:solidFill>
                <a:latin typeface="Consolas" panose="020B0609020204030204" pitchFamily="49" charset="0"/>
              </a:rPr>
              <a:t>[</a:t>
            </a:r>
            <a:r>
              <a:rPr lang="pt-BR" sz="1200" dirty="0">
                <a:solidFill>
                  <a:schemeClr val="accent1">
                    <a:lumMod val="60000"/>
                    <a:lumOff val="40000"/>
                  </a:schemeClr>
                </a:solidFill>
                <a:latin typeface="Consolas" panose="020B0609020204030204" pitchFamily="49" charset="0"/>
              </a:rPr>
              <a:t>2</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‘1’</a:t>
            </a:r>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=&gt; 6: elemento no índice 1 da expressão </a:t>
            </a:r>
            <a:r>
              <a:rPr lang="pt-BR" sz="1200" dirty="0" err="1">
                <a:solidFill>
                  <a:schemeClr val="accent2"/>
                </a:solidFill>
                <a:latin typeface="Consolas" panose="020B0609020204030204" pitchFamily="49" charset="0"/>
              </a:rPr>
              <a:t>array</a:t>
            </a:r>
            <a:r>
              <a:rPr lang="pt-BR" sz="1200" dirty="0">
                <a:solidFill>
                  <a:schemeClr val="accent2"/>
                </a:solidFill>
                <a:latin typeface="Consolas" panose="020B0609020204030204" pitchFamily="49" charset="0"/>
              </a:rPr>
              <a:t>[2] </a:t>
            </a:r>
          </a:p>
          <a:p>
            <a:pPr algn="just"/>
            <a:r>
              <a:rPr lang="pt-BR" sz="1200" dirty="0" err="1">
                <a:solidFill>
                  <a:schemeClr val="tx1"/>
                </a:solidFill>
                <a:latin typeface="Consolas" panose="020B0609020204030204" pitchFamily="49" charset="0"/>
              </a:rPr>
              <a:t>array</a:t>
            </a:r>
            <a:r>
              <a:rPr lang="pt-BR" sz="1200" dirty="0">
                <a:solidFill>
                  <a:schemeClr val="tx1"/>
                </a:solidFill>
                <a:latin typeface="Consolas" panose="020B0609020204030204" pitchFamily="49" charset="0"/>
              </a:rPr>
              <a:t>[</a:t>
            </a:r>
            <a:r>
              <a:rPr lang="pt-BR" sz="1200" dirty="0">
                <a:solidFill>
                  <a:schemeClr val="accent1">
                    <a:lumMod val="60000"/>
                    <a:lumOff val="40000"/>
                  </a:schemeClr>
                </a:solidFill>
                <a:latin typeface="Consolas" panose="020B0609020204030204" pitchFamily="49" charset="0"/>
              </a:rPr>
              <a:t>0</a:t>
            </a:r>
            <a:r>
              <a:rPr lang="pt-BR" sz="1200" dirty="0">
                <a:solidFill>
                  <a:schemeClr val="tx1"/>
                </a:solidFill>
                <a:latin typeface="Consolas" panose="020B0609020204030204" pitchFamily="49" charset="0"/>
              </a:rPr>
              <a:t>].x      </a:t>
            </a:r>
            <a:r>
              <a:rPr lang="pt-BR" sz="1200" dirty="0">
                <a:solidFill>
                  <a:schemeClr val="accent2"/>
                </a:solidFill>
                <a:latin typeface="Consolas" panose="020B0609020204030204" pitchFamily="49" charset="0"/>
              </a:rPr>
              <a:t>// =&gt; 1: propriedade x da expressão </a:t>
            </a:r>
            <a:r>
              <a:rPr lang="pt-BR" sz="1200" dirty="0" err="1">
                <a:solidFill>
                  <a:schemeClr val="accent2"/>
                </a:solidFill>
                <a:latin typeface="Consolas" panose="020B0609020204030204" pitchFamily="49" charset="0"/>
              </a:rPr>
              <a:t>array</a:t>
            </a:r>
            <a:r>
              <a:rPr lang="pt-BR" sz="1200" dirty="0">
                <a:solidFill>
                  <a:schemeClr val="accent2"/>
                </a:solidFill>
                <a:latin typeface="Consolas" panose="020B0609020204030204" pitchFamily="49" charset="0"/>
              </a:rPr>
              <a:t>[0]</a:t>
            </a:r>
            <a:endParaRPr lang="pt-BR" sz="12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025726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E8F974-67AB-E989-39DD-7CAFF996BE0A}"/>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DC39F0C7-7F1F-9E1B-6972-DA6A4F2BB0C7}"/>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25DB40A2-5FFA-F873-EB14-8CA67DA31DF8}"/>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F480368B-9667-15C8-09D5-DF3B427279F8}"/>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287CF5E6-6328-5BE8-A604-373CFD5A971C}"/>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O Google Earth Engine</a:t>
            </a:r>
          </a:p>
        </p:txBody>
      </p:sp>
      <p:sp>
        <p:nvSpPr>
          <p:cNvPr id="6" name="Título 4">
            <a:extLst>
              <a:ext uri="{FF2B5EF4-FFF2-40B4-BE49-F238E27FC236}">
                <a16:creationId xmlns:a16="http://schemas.microsoft.com/office/drawing/2014/main" id="{6F758EB6-2E0D-B1B4-4DC0-FABCBBC62B2E}"/>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Apresentação da plataforma</a:t>
            </a:r>
          </a:p>
        </p:txBody>
      </p:sp>
      <p:sp>
        <p:nvSpPr>
          <p:cNvPr id="10" name="Elipse 9">
            <a:extLst>
              <a:ext uri="{FF2B5EF4-FFF2-40B4-BE49-F238E27FC236}">
                <a16:creationId xmlns:a16="http://schemas.microsoft.com/office/drawing/2014/main" id="{0534D4CB-98FB-D923-7593-DF334FCC39BC}"/>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3</a:t>
            </a:fld>
            <a:endParaRPr lang="pt-BR" sz="1100" b="1" dirty="0"/>
          </a:p>
        </p:txBody>
      </p:sp>
      <p:pic>
        <p:nvPicPr>
          <p:cNvPr id="8" name="Imagem 7">
            <a:extLst>
              <a:ext uri="{FF2B5EF4-FFF2-40B4-BE49-F238E27FC236}">
                <a16:creationId xmlns:a16="http://schemas.microsoft.com/office/drawing/2014/main" id="{A741AC65-8740-5345-EBBF-2495B86601A1}"/>
              </a:ext>
            </a:extLst>
          </p:cNvPr>
          <p:cNvPicPr>
            <a:picLocks noChangeAspect="1"/>
          </p:cNvPicPr>
          <p:nvPr/>
        </p:nvPicPr>
        <p:blipFill>
          <a:blip r:embed="rId2"/>
          <a:srcRect l="11083" t="31162" r="11667" b="26512"/>
          <a:stretch/>
        </p:blipFill>
        <p:spPr>
          <a:xfrm>
            <a:off x="1351280" y="2194560"/>
            <a:ext cx="9418320" cy="2773680"/>
          </a:xfrm>
          <a:prstGeom prst="rect">
            <a:avLst/>
          </a:prstGeom>
        </p:spPr>
      </p:pic>
      <p:sp>
        <p:nvSpPr>
          <p:cNvPr id="9" name="CaixaDeTexto 8">
            <a:extLst>
              <a:ext uri="{FF2B5EF4-FFF2-40B4-BE49-F238E27FC236}">
                <a16:creationId xmlns:a16="http://schemas.microsoft.com/office/drawing/2014/main" id="{7293DCFC-824C-582E-7ADE-123996204A1A}"/>
              </a:ext>
            </a:extLst>
          </p:cNvPr>
          <p:cNvSpPr txBox="1"/>
          <p:nvPr/>
        </p:nvSpPr>
        <p:spPr>
          <a:xfrm>
            <a:off x="640078" y="6354649"/>
            <a:ext cx="9650207" cy="246221"/>
          </a:xfrm>
          <a:prstGeom prst="rect">
            <a:avLst/>
          </a:prstGeom>
          <a:noFill/>
        </p:spPr>
        <p:txBody>
          <a:bodyPr wrap="square" rtlCol="0">
            <a:spAutoFit/>
          </a:bodyPr>
          <a:lstStyle/>
          <a:p>
            <a:pPr algn="just"/>
            <a:r>
              <a:rPr lang="pt-BR" sz="1000" dirty="0">
                <a:hlinkClick r:id="rId3"/>
              </a:rPr>
              <a:t>https://developers.google.com/earth-engine?hl=pt-br</a:t>
            </a:r>
            <a:endParaRPr lang="pt-BR" sz="1000" i="1" dirty="0"/>
          </a:p>
        </p:txBody>
      </p:sp>
    </p:spTree>
    <p:extLst>
      <p:ext uri="{BB962C8B-B14F-4D97-AF65-F5344CB8AC3E}">
        <p14:creationId xmlns:p14="http://schemas.microsoft.com/office/powerpoint/2010/main" val="2979192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46D7CA-561B-59E1-0E41-E4324EA87472}"/>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B5403EF5-21B4-0E4C-0C6B-49935D739A37}"/>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CC2FFD19-EA6F-1444-7000-04D9307CC034}"/>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44FBC488-E03B-811D-F5D3-5A9F90AAE404}"/>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85BAC3C3-AA89-0537-997B-D546BE6A1236}"/>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3AB8EAE8-17CE-4DA5-A578-2371E9BAC830}"/>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Operadores e expressões</a:t>
            </a:r>
          </a:p>
        </p:txBody>
      </p:sp>
      <p:sp>
        <p:nvSpPr>
          <p:cNvPr id="6" name="Elipse 5">
            <a:extLst>
              <a:ext uri="{FF2B5EF4-FFF2-40B4-BE49-F238E27FC236}">
                <a16:creationId xmlns:a16="http://schemas.microsoft.com/office/drawing/2014/main" id="{A918BADD-8C23-ED3B-4541-9F1BE43C6B77}"/>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30</a:t>
            </a:fld>
            <a:endParaRPr lang="pt-BR" sz="1100" b="1" dirty="0"/>
          </a:p>
        </p:txBody>
      </p:sp>
      <p:sp>
        <p:nvSpPr>
          <p:cNvPr id="9" name="CaixaDeTexto 8">
            <a:extLst>
              <a:ext uri="{FF2B5EF4-FFF2-40B4-BE49-F238E27FC236}">
                <a16:creationId xmlns:a16="http://schemas.microsoft.com/office/drawing/2014/main" id="{378C3311-9767-790B-3D5A-E42DE8F70A23}"/>
              </a:ext>
            </a:extLst>
          </p:cNvPr>
          <p:cNvSpPr txBox="1"/>
          <p:nvPr/>
        </p:nvSpPr>
        <p:spPr>
          <a:xfrm>
            <a:off x="834733" y="2612524"/>
            <a:ext cx="2799717" cy="369332"/>
          </a:xfrm>
          <a:prstGeom prst="rect">
            <a:avLst/>
          </a:prstGeom>
          <a:noFill/>
        </p:spPr>
        <p:txBody>
          <a:bodyPr wrap="square" rtlCol="0">
            <a:spAutoFit/>
          </a:bodyPr>
          <a:lstStyle/>
          <a:p>
            <a:r>
              <a:rPr lang="pt-BR" dirty="0">
                <a:latin typeface="Montserrat Medium" pitchFamily="2" charset="0"/>
              </a:rPr>
              <a:t>Criação de objetos:</a:t>
            </a:r>
          </a:p>
        </p:txBody>
      </p:sp>
      <p:sp>
        <p:nvSpPr>
          <p:cNvPr id="15" name="CaixaDeTexto 14">
            <a:extLst>
              <a:ext uri="{FF2B5EF4-FFF2-40B4-BE49-F238E27FC236}">
                <a16:creationId xmlns:a16="http://schemas.microsoft.com/office/drawing/2014/main" id="{9D6E0296-BB3D-A90F-F1CE-12C935191B74}"/>
              </a:ext>
            </a:extLst>
          </p:cNvPr>
          <p:cNvSpPr txBox="1"/>
          <p:nvPr/>
        </p:nvSpPr>
        <p:spPr>
          <a:xfrm>
            <a:off x="741680" y="1761565"/>
            <a:ext cx="9650207" cy="646331"/>
          </a:xfrm>
          <a:prstGeom prst="rect">
            <a:avLst/>
          </a:prstGeom>
          <a:noFill/>
        </p:spPr>
        <p:txBody>
          <a:bodyPr wrap="square" rtlCol="0">
            <a:spAutoFit/>
          </a:bodyPr>
          <a:lstStyle/>
          <a:p>
            <a:pPr algn="just"/>
            <a:r>
              <a:rPr lang="pt-BR" dirty="0"/>
              <a:t>“Uma </a:t>
            </a:r>
            <a:r>
              <a:rPr lang="pt-BR" dirty="0">
                <a:latin typeface="Montserrat Medium" pitchFamily="2" charset="0"/>
              </a:rPr>
              <a:t>expressão</a:t>
            </a:r>
            <a:r>
              <a:rPr lang="pt-BR" dirty="0"/>
              <a:t> é uma frase de código JavaScript que um interpretador JavaScript pode avaliar para produzir um valor.” </a:t>
            </a:r>
            <a:r>
              <a:rPr lang="pt-BR" dirty="0">
                <a:latin typeface="Montserrat Light" pitchFamily="2" charset="0"/>
              </a:rPr>
              <a:t>⁴</a:t>
            </a:r>
            <a:endParaRPr lang="pt-BR" dirty="0"/>
          </a:p>
        </p:txBody>
      </p:sp>
      <p:sp>
        <p:nvSpPr>
          <p:cNvPr id="18" name="CaixaDeTexto 17">
            <a:extLst>
              <a:ext uri="{FF2B5EF4-FFF2-40B4-BE49-F238E27FC236}">
                <a16:creationId xmlns:a16="http://schemas.microsoft.com/office/drawing/2014/main" id="{2436E931-3745-9D45-F1BE-C2F6619B027A}"/>
              </a:ext>
            </a:extLst>
          </p:cNvPr>
          <p:cNvSpPr txBox="1"/>
          <p:nvPr/>
        </p:nvSpPr>
        <p:spPr>
          <a:xfrm>
            <a:off x="640078" y="6354649"/>
            <a:ext cx="9650207" cy="246221"/>
          </a:xfrm>
          <a:prstGeom prst="rect">
            <a:avLst/>
          </a:prstGeom>
          <a:noFill/>
        </p:spPr>
        <p:txBody>
          <a:bodyPr wrap="square" rtlCol="0">
            <a:spAutoFit/>
          </a:bodyPr>
          <a:lstStyle/>
          <a:p>
            <a:pPr algn="just"/>
            <a:r>
              <a:rPr lang="pt-BR" sz="1000" dirty="0"/>
              <a:t>⁴ Flanagan, David. </a:t>
            </a:r>
            <a:r>
              <a:rPr lang="pt-BR" sz="1000" i="1" dirty="0"/>
              <a:t>JavaScript: o guia definitivo (2011), p. 57.</a:t>
            </a:r>
          </a:p>
        </p:txBody>
      </p:sp>
      <p:sp>
        <p:nvSpPr>
          <p:cNvPr id="2" name="Retângulo 1">
            <a:extLst>
              <a:ext uri="{FF2B5EF4-FFF2-40B4-BE49-F238E27FC236}">
                <a16:creationId xmlns:a16="http://schemas.microsoft.com/office/drawing/2014/main" id="{06254145-B12C-68D0-4EDD-6039C08A530B}"/>
              </a:ext>
            </a:extLst>
          </p:cNvPr>
          <p:cNvSpPr/>
          <p:nvPr/>
        </p:nvSpPr>
        <p:spPr>
          <a:xfrm>
            <a:off x="1219200" y="3191482"/>
            <a:ext cx="9650206" cy="2252382"/>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accent2"/>
                </a:solidFill>
                <a:latin typeface="Consolas" panose="020B0609020204030204" pitchFamily="49" charset="0"/>
              </a:rPr>
              <a:t>// As expressões de criação de objeto são como as expressões de invocação, mas precedidas da palavra-chave “new”</a:t>
            </a:r>
          </a:p>
          <a:p>
            <a:pPr algn="just"/>
            <a:endParaRPr lang="pt-BR" sz="1200" b="1" dirty="0">
              <a:solidFill>
                <a:schemeClr val="accent2"/>
              </a:solidFill>
              <a:latin typeface="Consolas" panose="020B0609020204030204" pitchFamily="49" charset="0"/>
            </a:endParaRPr>
          </a:p>
          <a:p>
            <a:pPr algn="just"/>
            <a:r>
              <a:rPr lang="pt-BR" sz="1200" dirty="0">
                <a:solidFill>
                  <a:schemeClr val="accent2"/>
                </a:solidFill>
                <a:latin typeface="Consolas" panose="020B0609020204030204" pitchFamily="49" charset="0"/>
              </a:rPr>
              <a:t>// Cria um objeto do tipo </a:t>
            </a:r>
            <a:r>
              <a:rPr lang="pt-BR" sz="1200" dirty="0" err="1">
                <a:solidFill>
                  <a:schemeClr val="accent2"/>
                </a:solidFill>
                <a:latin typeface="Consolas" panose="020B0609020204030204" pitchFamily="49" charset="0"/>
              </a:rPr>
              <a:t>Object</a:t>
            </a:r>
            <a:endParaRPr lang="pt-BR" sz="1200"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new</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Object</a:t>
            </a:r>
            <a:r>
              <a:rPr lang="pt-BR" sz="1200" dirty="0">
                <a:solidFill>
                  <a:schemeClr val="tx1"/>
                </a:solidFill>
                <a:latin typeface="Consolas" panose="020B0609020204030204" pitchFamily="49" charset="0"/>
              </a:rPr>
              <a:t>()</a:t>
            </a:r>
          </a:p>
          <a:p>
            <a:pPr algn="just"/>
            <a:r>
              <a:rPr lang="pt-BR" sz="1200" dirty="0">
                <a:solidFill>
                  <a:schemeClr val="accent2"/>
                </a:solidFill>
                <a:latin typeface="Consolas" panose="020B0609020204030204" pitchFamily="49" charset="0"/>
              </a:rPr>
              <a:t>// Cria um objeto do tipo Date</a:t>
            </a:r>
            <a:endParaRPr lang="pt-BR" sz="1200"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new</a:t>
            </a:r>
            <a:r>
              <a:rPr lang="pt-BR" sz="1200" dirty="0">
                <a:solidFill>
                  <a:schemeClr val="tx1"/>
                </a:solidFill>
                <a:latin typeface="Consolas" panose="020B0609020204030204" pitchFamily="49" charset="0"/>
              </a:rPr>
              <a:t> Date()</a:t>
            </a:r>
          </a:p>
          <a:p>
            <a:pPr algn="just"/>
            <a:r>
              <a:rPr lang="pt-BR" sz="1200" dirty="0">
                <a:solidFill>
                  <a:schemeClr val="accent2"/>
                </a:solidFill>
                <a:latin typeface="Consolas" panose="020B0609020204030204" pitchFamily="49" charset="0"/>
              </a:rPr>
              <a:t>// Cria um objeto do tipo Point</a:t>
            </a:r>
            <a:endParaRPr lang="pt-BR" sz="1200"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new</a:t>
            </a:r>
            <a:r>
              <a:rPr lang="pt-BR" sz="1200" dirty="0">
                <a:solidFill>
                  <a:schemeClr val="tx1"/>
                </a:solidFill>
                <a:latin typeface="Consolas" panose="020B0609020204030204" pitchFamily="49" charset="0"/>
              </a:rPr>
              <a:t> Point(</a:t>
            </a:r>
            <a:r>
              <a:rPr lang="pt-BR" sz="1200" dirty="0">
                <a:solidFill>
                  <a:schemeClr val="accent1">
                    <a:lumMod val="60000"/>
                    <a:lumOff val="40000"/>
                  </a:schemeClr>
                </a:solidFill>
                <a:latin typeface="Consolas" panose="020B0609020204030204" pitchFamily="49" charset="0"/>
              </a:rPr>
              <a:t>-53</a:t>
            </a:r>
            <a:r>
              <a:rPr lang="pt-BR" sz="1200" dirty="0">
                <a:solidFill>
                  <a:schemeClr val="tx1"/>
                </a:solidFill>
                <a:latin typeface="Consolas" panose="020B0609020204030204" pitchFamily="49" charset="0"/>
              </a:rPr>
              <a:t>, -</a:t>
            </a:r>
            <a:r>
              <a:rPr lang="pt-BR" sz="1200" dirty="0">
                <a:solidFill>
                  <a:schemeClr val="accent1">
                    <a:lumMod val="60000"/>
                    <a:lumOff val="40000"/>
                  </a:schemeClr>
                </a:solidFill>
                <a:latin typeface="Consolas" panose="020B0609020204030204" pitchFamily="49" charset="0"/>
              </a:rPr>
              <a:t>29</a:t>
            </a:r>
            <a:r>
              <a:rPr lang="pt-BR" sz="1200" dirty="0">
                <a:solidFill>
                  <a:schemeClr val="tx1"/>
                </a:solidFill>
                <a:latin typeface="Consolas" panose="020B0609020204030204" pitchFamily="49" charset="0"/>
              </a:rPr>
              <a:t>)</a:t>
            </a:r>
          </a:p>
          <a:p>
            <a:pPr algn="just"/>
            <a:r>
              <a:rPr lang="pt-BR" sz="1200" dirty="0">
                <a:solidFill>
                  <a:schemeClr val="accent2"/>
                </a:solidFill>
                <a:latin typeface="Consolas" panose="020B0609020204030204" pitchFamily="49" charset="0"/>
              </a:rPr>
              <a:t>// Cria um objeto do tipo Dog</a:t>
            </a:r>
            <a:endParaRPr lang="pt-BR" sz="1200"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new </a:t>
            </a:r>
            <a:r>
              <a:rPr lang="pt-BR" sz="1200" dirty="0">
                <a:solidFill>
                  <a:schemeClr val="tx1"/>
                </a:solidFill>
                <a:latin typeface="Consolas" panose="020B0609020204030204" pitchFamily="49" charset="0"/>
              </a:rPr>
              <a:t>Dog(</a:t>
            </a:r>
            <a:r>
              <a:rPr lang="pt-BR" sz="1200" b="1" dirty="0" err="1">
                <a:solidFill>
                  <a:schemeClr val="tx1"/>
                </a:solidFill>
                <a:latin typeface="Consolas" panose="020B0609020204030204" pitchFamily="49" charset="0"/>
              </a:rPr>
              <a:t>undefined</a:t>
            </a:r>
            <a:r>
              <a:rPr lang="pt-BR" sz="1200" dirty="0">
                <a:solidFill>
                  <a:schemeClr val="tx1"/>
                </a:solidFill>
                <a:latin typeface="Consolas" panose="020B0609020204030204" pitchFamily="49" charset="0"/>
              </a:rPr>
              <a:t>, </a:t>
            </a:r>
            <a:r>
              <a:rPr lang="pt-BR" sz="1200" dirty="0">
                <a:solidFill>
                  <a:srgbClr val="FF5050"/>
                </a:solidFill>
                <a:latin typeface="Consolas" panose="020B0609020204030204" pitchFamily="49" charset="0"/>
              </a:rPr>
              <a:t>‘</a:t>
            </a:r>
            <a:r>
              <a:rPr lang="pt-BR" sz="1200" dirty="0" err="1">
                <a:solidFill>
                  <a:srgbClr val="FF5050"/>
                </a:solidFill>
                <a:latin typeface="Consolas" panose="020B0609020204030204" pitchFamily="49" charset="0"/>
              </a:rPr>
              <a:t>small</a:t>
            </a:r>
            <a:r>
              <a:rPr lang="pt-BR" sz="1200" dirty="0">
                <a:solidFill>
                  <a:srgbClr val="FF5050"/>
                </a:solidFill>
                <a:latin typeface="Consolas" panose="020B0609020204030204" pitchFamily="49" charset="0"/>
              </a:rPr>
              <a:t>’</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 ‘</a:t>
            </a:r>
            <a:r>
              <a:rPr lang="pt-BR" sz="1200" dirty="0" err="1">
                <a:solidFill>
                  <a:srgbClr val="FF5050"/>
                </a:solidFill>
                <a:latin typeface="Consolas" panose="020B0609020204030204" pitchFamily="49" charset="0"/>
              </a:rPr>
              <a:t>caramel</a:t>
            </a:r>
            <a:r>
              <a:rPr lang="pt-BR" sz="1200" dirty="0">
                <a:solidFill>
                  <a:srgbClr val="FF5050"/>
                </a:solidFill>
                <a:latin typeface="Consolas" panose="020B0609020204030204" pitchFamily="49" charset="0"/>
              </a:rPr>
              <a:t>’</a:t>
            </a:r>
            <a:r>
              <a:rPr lang="pt-BR" sz="1200" dirty="0">
                <a:solidFill>
                  <a:schemeClr val="tx1"/>
                </a:solidFill>
                <a:latin typeface="Consolas" panose="020B0609020204030204" pitchFamily="49" charset="0"/>
              </a:rPr>
              <a:t>)</a:t>
            </a:r>
            <a:endParaRPr lang="pt-BR" sz="12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383471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61F155-7FBE-0646-A03E-08740740209F}"/>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9AD7C17-D015-B658-45BF-D48E3EDE0BC3}"/>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6E9D6B45-8025-E759-A674-DAF466C7CAEF}"/>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CCC00F5E-4333-FF79-3228-755008E1AC55}"/>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0CD4011A-E247-C6FC-C684-DCE635F924A8}"/>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36C091BE-4380-879D-5FA0-D975B709C275}"/>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Operadores e expressões</a:t>
            </a:r>
          </a:p>
        </p:txBody>
      </p:sp>
      <p:sp>
        <p:nvSpPr>
          <p:cNvPr id="6" name="Elipse 5">
            <a:extLst>
              <a:ext uri="{FF2B5EF4-FFF2-40B4-BE49-F238E27FC236}">
                <a16:creationId xmlns:a16="http://schemas.microsoft.com/office/drawing/2014/main" id="{4026E624-E6BB-90C8-C5B6-7FC2FFF93A6B}"/>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31</a:t>
            </a:fld>
            <a:endParaRPr lang="pt-BR" sz="1100" b="1" dirty="0"/>
          </a:p>
        </p:txBody>
      </p:sp>
      <p:sp>
        <p:nvSpPr>
          <p:cNvPr id="18" name="CaixaDeTexto 17">
            <a:extLst>
              <a:ext uri="{FF2B5EF4-FFF2-40B4-BE49-F238E27FC236}">
                <a16:creationId xmlns:a16="http://schemas.microsoft.com/office/drawing/2014/main" id="{08265AC7-A6D4-FD84-29E3-DCACE9D88321}"/>
              </a:ext>
            </a:extLst>
          </p:cNvPr>
          <p:cNvSpPr txBox="1"/>
          <p:nvPr/>
        </p:nvSpPr>
        <p:spPr>
          <a:xfrm>
            <a:off x="640078" y="6354649"/>
            <a:ext cx="9650207" cy="246221"/>
          </a:xfrm>
          <a:prstGeom prst="rect">
            <a:avLst/>
          </a:prstGeom>
          <a:noFill/>
        </p:spPr>
        <p:txBody>
          <a:bodyPr wrap="square" rtlCol="0">
            <a:spAutoFit/>
          </a:bodyPr>
          <a:lstStyle/>
          <a:p>
            <a:pPr algn="just"/>
            <a:r>
              <a:rPr lang="pt-BR" sz="1000" dirty="0">
                <a:latin typeface="Montserrat Light" pitchFamily="2" charset="0"/>
              </a:rPr>
              <a:t>⁵ </a:t>
            </a:r>
            <a:r>
              <a:rPr lang="pt-BR" sz="1000" dirty="0"/>
              <a:t>Flanagan, David. </a:t>
            </a:r>
            <a:r>
              <a:rPr lang="pt-BR" sz="1000" i="1" dirty="0"/>
              <a:t>JavaScript: o guia definitivo (2011), p. 61.</a:t>
            </a:r>
          </a:p>
        </p:txBody>
      </p:sp>
      <p:sp>
        <p:nvSpPr>
          <p:cNvPr id="8" name="CaixaDeTexto 7">
            <a:extLst>
              <a:ext uri="{FF2B5EF4-FFF2-40B4-BE49-F238E27FC236}">
                <a16:creationId xmlns:a16="http://schemas.microsoft.com/office/drawing/2014/main" id="{1FF291B3-D59F-6426-3D69-CCB1279D2614}"/>
              </a:ext>
            </a:extLst>
          </p:cNvPr>
          <p:cNvSpPr txBox="1"/>
          <p:nvPr/>
        </p:nvSpPr>
        <p:spPr>
          <a:xfrm>
            <a:off x="741680" y="1761565"/>
            <a:ext cx="9650207" cy="1477328"/>
          </a:xfrm>
          <a:prstGeom prst="rect">
            <a:avLst/>
          </a:prstGeom>
          <a:noFill/>
        </p:spPr>
        <p:txBody>
          <a:bodyPr wrap="square" rtlCol="0">
            <a:spAutoFit/>
          </a:bodyPr>
          <a:lstStyle/>
          <a:p>
            <a:pPr algn="just"/>
            <a:r>
              <a:rPr lang="pt-BR" dirty="0"/>
              <a:t>“Os operadores são utilizados em JavaScript para expressões aritméticas, expressões de comparação, expressões lógicas, expressões de atribuição e muito mais. [...] a maioria dos operadores é representada por caracteres de pontuação, como </a:t>
            </a:r>
            <a:r>
              <a:rPr lang="pt-BR" dirty="0">
                <a:latin typeface="Montserrat Medium" pitchFamily="2" charset="0"/>
              </a:rPr>
              <a:t>+</a:t>
            </a:r>
            <a:r>
              <a:rPr lang="pt-BR" dirty="0"/>
              <a:t> e </a:t>
            </a:r>
            <a:r>
              <a:rPr lang="pt-BR" dirty="0">
                <a:latin typeface="Montserrat Medium" pitchFamily="2" charset="0"/>
              </a:rPr>
              <a:t>=</a:t>
            </a:r>
            <a:r>
              <a:rPr lang="pt-BR" dirty="0"/>
              <a:t>. Alguns, entretanto, são representados por palavras-chave como </a:t>
            </a:r>
            <a:r>
              <a:rPr lang="pt-BR" dirty="0">
                <a:latin typeface="Montserrat Medium" pitchFamily="2" charset="0"/>
              </a:rPr>
              <a:t>delete</a:t>
            </a:r>
            <a:r>
              <a:rPr lang="pt-BR" dirty="0"/>
              <a:t> e </a:t>
            </a:r>
            <a:r>
              <a:rPr lang="pt-BR" dirty="0" err="1">
                <a:latin typeface="Montserrat Medium" pitchFamily="2" charset="0"/>
              </a:rPr>
              <a:t>instanceof</a:t>
            </a:r>
            <a:r>
              <a:rPr lang="pt-BR" dirty="0"/>
              <a:t>.” </a:t>
            </a:r>
            <a:r>
              <a:rPr lang="pt-BR" dirty="0">
                <a:latin typeface="Montserrat Light" pitchFamily="2" charset="0"/>
              </a:rPr>
              <a:t>⁵</a:t>
            </a:r>
            <a:endParaRPr lang="pt-BR" dirty="0"/>
          </a:p>
        </p:txBody>
      </p:sp>
      <p:pic>
        <p:nvPicPr>
          <p:cNvPr id="11" name="Imagem 10">
            <a:extLst>
              <a:ext uri="{FF2B5EF4-FFF2-40B4-BE49-F238E27FC236}">
                <a16:creationId xmlns:a16="http://schemas.microsoft.com/office/drawing/2014/main" id="{A2B07EC2-20AA-CB4B-626F-6B1A7E6E7B55}"/>
              </a:ext>
            </a:extLst>
          </p:cNvPr>
          <p:cNvPicPr>
            <a:picLocks noChangeAspect="1"/>
          </p:cNvPicPr>
          <p:nvPr/>
        </p:nvPicPr>
        <p:blipFill>
          <a:blip r:embed="rId2"/>
          <a:stretch>
            <a:fillRect/>
          </a:stretch>
        </p:blipFill>
        <p:spPr>
          <a:xfrm>
            <a:off x="1224876" y="3394155"/>
            <a:ext cx="9669224" cy="2448267"/>
          </a:xfrm>
          <a:prstGeom prst="rect">
            <a:avLst/>
          </a:prstGeom>
        </p:spPr>
      </p:pic>
      <p:sp>
        <p:nvSpPr>
          <p:cNvPr id="12" name="CaixaDeTexto 11">
            <a:extLst>
              <a:ext uri="{FF2B5EF4-FFF2-40B4-BE49-F238E27FC236}">
                <a16:creationId xmlns:a16="http://schemas.microsoft.com/office/drawing/2014/main" id="{876CE065-DFDB-48AE-FF20-F0DEE4F473D2}"/>
              </a:ext>
            </a:extLst>
          </p:cNvPr>
          <p:cNvSpPr txBox="1"/>
          <p:nvPr/>
        </p:nvSpPr>
        <p:spPr>
          <a:xfrm>
            <a:off x="4488860" y="5975425"/>
            <a:ext cx="3141255" cy="246221"/>
          </a:xfrm>
          <a:prstGeom prst="rect">
            <a:avLst/>
          </a:prstGeom>
          <a:noFill/>
        </p:spPr>
        <p:txBody>
          <a:bodyPr wrap="square" rtlCol="0">
            <a:spAutoFit/>
          </a:bodyPr>
          <a:lstStyle/>
          <a:p>
            <a:pPr algn="ctr"/>
            <a:r>
              <a:rPr lang="pt-BR" sz="1000" dirty="0"/>
              <a:t>Fonte: Documentação do Earth Engine</a:t>
            </a:r>
            <a:endParaRPr lang="pt-BR" sz="1000" i="1" dirty="0"/>
          </a:p>
        </p:txBody>
      </p:sp>
    </p:spTree>
    <p:extLst>
      <p:ext uri="{BB962C8B-B14F-4D97-AF65-F5344CB8AC3E}">
        <p14:creationId xmlns:p14="http://schemas.microsoft.com/office/powerpoint/2010/main" val="128645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FDBE32-96BD-028D-8084-0EF8F84FC8F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91D2B327-A4B4-790B-C215-E70A1E48564F}"/>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9A7C765E-91D8-4BCE-B497-E268F8E68062}"/>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359CFB15-FFDA-2E05-9222-259DE4CE8F52}"/>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D23EC0CE-AEB8-DAA2-52FC-E7FF09A10334}"/>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F3758E47-1AE0-060D-E4EE-0507701682D8}"/>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Instruções</a:t>
            </a:r>
          </a:p>
        </p:txBody>
      </p:sp>
      <p:sp>
        <p:nvSpPr>
          <p:cNvPr id="6" name="Elipse 5">
            <a:extLst>
              <a:ext uri="{FF2B5EF4-FFF2-40B4-BE49-F238E27FC236}">
                <a16:creationId xmlns:a16="http://schemas.microsoft.com/office/drawing/2014/main" id="{6FEEB0F8-B342-AD90-FE1E-D87F98B32F34}"/>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32</a:t>
            </a:fld>
            <a:endParaRPr lang="pt-BR" sz="1100" b="1" dirty="0"/>
          </a:p>
        </p:txBody>
      </p:sp>
      <p:sp>
        <p:nvSpPr>
          <p:cNvPr id="2" name="CaixaDeTexto 1">
            <a:extLst>
              <a:ext uri="{FF2B5EF4-FFF2-40B4-BE49-F238E27FC236}">
                <a16:creationId xmlns:a16="http://schemas.microsoft.com/office/drawing/2014/main" id="{6C8B0608-0879-126E-2344-FEBA99296939}"/>
              </a:ext>
            </a:extLst>
          </p:cNvPr>
          <p:cNvSpPr txBox="1"/>
          <p:nvPr/>
        </p:nvSpPr>
        <p:spPr>
          <a:xfrm>
            <a:off x="741680" y="1761565"/>
            <a:ext cx="9650207" cy="1477328"/>
          </a:xfrm>
          <a:prstGeom prst="rect">
            <a:avLst/>
          </a:prstGeom>
          <a:noFill/>
        </p:spPr>
        <p:txBody>
          <a:bodyPr wrap="square" rtlCol="0">
            <a:spAutoFit/>
          </a:bodyPr>
          <a:lstStyle/>
          <a:p>
            <a:pPr algn="just"/>
            <a:r>
              <a:rPr lang="pt-BR" dirty="0"/>
              <a:t>“[...] </a:t>
            </a:r>
            <a:r>
              <a:rPr lang="pt-BR" dirty="0">
                <a:latin typeface="Montserrat Medium" pitchFamily="2" charset="0"/>
              </a:rPr>
              <a:t>instruções</a:t>
            </a:r>
            <a:r>
              <a:rPr lang="pt-BR" dirty="0"/>
              <a:t> são sentenças ou comandos em JavaScript. Assim como as sentenças nos idiomas humanos são terminadas e separadas por pontos-finais, as instruções em JavaScript são terminadas com ponto e vírgula [...] As expressões são avaliadas para produzir um valor, mas </a:t>
            </a:r>
            <a:r>
              <a:rPr lang="pt-BR" dirty="0">
                <a:latin typeface="Montserrat Medium" pitchFamily="2" charset="0"/>
              </a:rPr>
              <a:t>as instruções são executadas para fazer algo acontecer</a:t>
            </a:r>
            <a:r>
              <a:rPr lang="pt-BR" dirty="0"/>
              <a:t>.” </a:t>
            </a:r>
            <a:r>
              <a:rPr lang="pt-BR" dirty="0">
                <a:latin typeface="Montserrat Light" pitchFamily="2" charset="0"/>
              </a:rPr>
              <a:t>⁶</a:t>
            </a:r>
            <a:endParaRPr lang="pt-BR" dirty="0"/>
          </a:p>
        </p:txBody>
      </p:sp>
      <p:sp>
        <p:nvSpPr>
          <p:cNvPr id="8" name="CaixaDeTexto 7">
            <a:extLst>
              <a:ext uri="{FF2B5EF4-FFF2-40B4-BE49-F238E27FC236}">
                <a16:creationId xmlns:a16="http://schemas.microsoft.com/office/drawing/2014/main" id="{AA3013E9-02BC-0B31-9466-DB5A42F7097C}"/>
              </a:ext>
            </a:extLst>
          </p:cNvPr>
          <p:cNvSpPr txBox="1"/>
          <p:nvPr/>
        </p:nvSpPr>
        <p:spPr>
          <a:xfrm>
            <a:off x="640078" y="6354649"/>
            <a:ext cx="9650207" cy="246221"/>
          </a:xfrm>
          <a:prstGeom prst="rect">
            <a:avLst/>
          </a:prstGeom>
          <a:noFill/>
        </p:spPr>
        <p:txBody>
          <a:bodyPr wrap="square" rtlCol="0">
            <a:spAutoFit/>
          </a:bodyPr>
          <a:lstStyle/>
          <a:p>
            <a:pPr algn="just"/>
            <a:r>
              <a:rPr lang="pt-BR" sz="1000" dirty="0"/>
              <a:t>⁶ Flanagan, David. </a:t>
            </a:r>
            <a:r>
              <a:rPr lang="pt-BR" sz="1000" i="1" dirty="0"/>
              <a:t>JavaScript: o guia definitivo (2011), p. 85.</a:t>
            </a:r>
          </a:p>
        </p:txBody>
      </p:sp>
      <p:sp>
        <p:nvSpPr>
          <p:cNvPr id="9" name="CaixaDeTexto 8">
            <a:extLst>
              <a:ext uri="{FF2B5EF4-FFF2-40B4-BE49-F238E27FC236}">
                <a16:creationId xmlns:a16="http://schemas.microsoft.com/office/drawing/2014/main" id="{8AC0AECF-3F48-3B9F-EFE8-62F72CBE8267}"/>
              </a:ext>
            </a:extLst>
          </p:cNvPr>
          <p:cNvSpPr txBox="1"/>
          <p:nvPr/>
        </p:nvSpPr>
        <p:spPr>
          <a:xfrm>
            <a:off x="834733" y="3311775"/>
            <a:ext cx="3070293" cy="369332"/>
          </a:xfrm>
          <a:prstGeom prst="rect">
            <a:avLst/>
          </a:prstGeom>
          <a:noFill/>
        </p:spPr>
        <p:txBody>
          <a:bodyPr wrap="square" rtlCol="0">
            <a:spAutoFit/>
          </a:bodyPr>
          <a:lstStyle/>
          <a:p>
            <a:r>
              <a:rPr lang="pt-BR" dirty="0">
                <a:latin typeface="Montserrat Medium" pitchFamily="2" charset="0"/>
              </a:rPr>
              <a:t>Instruções de expressão:</a:t>
            </a:r>
          </a:p>
        </p:txBody>
      </p:sp>
      <p:sp>
        <p:nvSpPr>
          <p:cNvPr id="10" name="Retângulo 9">
            <a:extLst>
              <a:ext uri="{FF2B5EF4-FFF2-40B4-BE49-F238E27FC236}">
                <a16:creationId xmlns:a16="http://schemas.microsoft.com/office/drawing/2014/main" id="{F3C60579-836A-0949-9838-522A13A488AA}"/>
              </a:ext>
            </a:extLst>
          </p:cNvPr>
          <p:cNvSpPr/>
          <p:nvPr/>
        </p:nvSpPr>
        <p:spPr>
          <a:xfrm>
            <a:off x="1234385" y="3865654"/>
            <a:ext cx="9650206" cy="2252382"/>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accent2"/>
                </a:solidFill>
                <a:latin typeface="Consolas" panose="020B0609020204030204" pitchFamily="49" charset="0"/>
              </a:rPr>
              <a:t>// Instrução de atribuição</a:t>
            </a:r>
            <a:endParaRPr lang="pt-BR" sz="1200" b="1" dirty="0">
              <a:solidFill>
                <a:schemeClr val="accent2"/>
              </a:solidFill>
              <a:latin typeface="Consolas" panose="020B0609020204030204" pitchFamily="49" charset="0"/>
            </a:endParaRPr>
          </a:p>
          <a:p>
            <a:pPr algn="just"/>
            <a:r>
              <a:rPr lang="pt-BR" sz="1200" dirty="0" err="1">
                <a:solidFill>
                  <a:schemeClr val="tx1"/>
                </a:solidFill>
                <a:latin typeface="Consolas" panose="020B0609020204030204" pitchFamily="49" charset="0"/>
              </a:rPr>
              <a:t>greeting</a:t>
            </a:r>
            <a:r>
              <a:rPr lang="pt-BR" sz="1200" dirty="0">
                <a:solidFill>
                  <a:schemeClr val="tx1"/>
                </a:solidFill>
                <a:latin typeface="Consolas" panose="020B0609020204030204" pitchFamily="49" charset="0"/>
              </a:rPr>
              <a:t> = </a:t>
            </a:r>
            <a:r>
              <a:rPr lang="pt-BR" sz="1200" dirty="0">
                <a:solidFill>
                  <a:srgbClr val="FF5050"/>
                </a:solidFill>
                <a:latin typeface="Consolas" panose="020B0609020204030204" pitchFamily="49" charset="0"/>
              </a:rPr>
              <a:t>‘Olá’ </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name</a:t>
            </a:r>
            <a:r>
              <a:rPr lang="pt-BR" sz="1200" b="1" dirty="0">
                <a:solidFill>
                  <a:schemeClr val="tx1"/>
                </a:solidFill>
                <a:latin typeface="Consolas" panose="020B0609020204030204" pitchFamily="49" charset="0"/>
              </a:rPr>
              <a:t>;</a:t>
            </a:r>
          </a:p>
          <a:p>
            <a:pPr algn="just"/>
            <a:r>
              <a:rPr lang="pt-BR" sz="1200" dirty="0">
                <a:solidFill>
                  <a:schemeClr val="accent2"/>
                </a:solidFill>
                <a:latin typeface="Consolas" panose="020B0609020204030204" pitchFamily="49" charset="0"/>
              </a:rPr>
              <a:t>// Operadores de incremento e decremento</a:t>
            </a:r>
            <a:endParaRPr lang="pt-BR" sz="1200" dirty="0">
              <a:solidFill>
                <a:schemeClr val="tx1"/>
              </a:solidFill>
              <a:latin typeface="Consolas" panose="020B0609020204030204" pitchFamily="49" charset="0"/>
            </a:endParaRPr>
          </a:p>
          <a:p>
            <a:pPr algn="just"/>
            <a:r>
              <a:rPr lang="pt-BR" sz="1200" dirty="0" err="1">
                <a:solidFill>
                  <a:schemeClr val="tx1"/>
                </a:solidFill>
                <a:latin typeface="Consolas" panose="020B0609020204030204" pitchFamily="49" charset="0"/>
              </a:rPr>
              <a:t>count</a:t>
            </a:r>
            <a:r>
              <a:rPr lang="pt-BR" sz="1200" dirty="0">
                <a:solidFill>
                  <a:schemeClr val="tx1"/>
                </a:solidFill>
                <a:latin typeface="Consolas" panose="020B0609020204030204" pitchFamily="49" charset="0"/>
              </a:rPr>
              <a:t> = </a:t>
            </a:r>
            <a:r>
              <a:rPr lang="pt-BR" sz="1200" dirty="0">
                <a:solidFill>
                  <a:schemeClr val="accent1">
                    <a:lumMod val="60000"/>
                    <a:lumOff val="40000"/>
                  </a:schemeClr>
                </a:solidFill>
                <a:latin typeface="Consolas" panose="020B0609020204030204" pitchFamily="49" charset="0"/>
              </a:rPr>
              <a:t>53</a:t>
            </a:r>
            <a:r>
              <a:rPr lang="pt-BR" sz="1200" b="1" dirty="0">
                <a:solidFill>
                  <a:schemeClr val="tx1"/>
                </a:solidFill>
                <a:latin typeface="Consolas" panose="020B0609020204030204" pitchFamily="49" charset="0"/>
              </a:rPr>
              <a:t>;</a:t>
            </a:r>
          </a:p>
          <a:p>
            <a:pPr algn="just"/>
            <a:r>
              <a:rPr lang="pt-BR" sz="1200" dirty="0" err="1">
                <a:solidFill>
                  <a:schemeClr val="tx1"/>
                </a:solidFill>
                <a:latin typeface="Consolas" panose="020B0609020204030204" pitchFamily="49" charset="0"/>
              </a:rPr>
              <a:t>count</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endParaRPr lang="pt-BR" sz="1200" dirty="0">
              <a:solidFill>
                <a:schemeClr val="tx1"/>
              </a:solidFill>
              <a:latin typeface="Consolas" panose="020B0609020204030204" pitchFamily="49" charset="0"/>
            </a:endParaRPr>
          </a:p>
          <a:p>
            <a:pPr algn="just"/>
            <a:r>
              <a:rPr lang="pt-BR" sz="1200" dirty="0">
                <a:solidFill>
                  <a:schemeClr val="accent2"/>
                </a:solidFill>
                <a:latin typeface="Consolas" panose="020B0609020204030204" pitchFamily="49" charset="0"/>
              </a:rPr>
              <a:t>// Exclusão de propriedades de objetos</a:t>
            </a:r>
            <a:endParaRPr lang="pt-BR" sz="1200"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delete</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house.window</a:t>
            </a:r>
            <a:endParaRPr lang="pt-BR" sz="1200" dirty="0">
              <a:solidFill>
                <a:schemeClr val="tx1"/>
              </a:solidFill>
              <a:latin typeface="Consolas" panose="020B0609020204030204" pitchFamily="49" charset="0"/>
            </a:endParaRPr>
          </a:p>
          <a:p>
            <a:pPr algn="just"/>
            <a:r>
              <a:rPr lang="pt-BR" sz="1200" dirty="0">
                <a:solidFill>
                  <a:schemeClr val="accent2"/>
                </a:solidFill>
                <a:latin typeface="Consolas" panose="020B0609020204030204" pitchFamily="49" charset="0"/>
              </a:rPr>
              <a:t>// Chamadas de função</a:t>
            </a:r>
            <a:endParaRPr lang="pt-BR" sz="1200" dirty="0">
              <a:solidFill>
                <a:schemeClr val="tx1"/>
              </a:solidFill>
              <a:latin typeface="Consolas" panose="020B0609020204030204" pitchFamily="49" charset="0"/>
            </a:endParaRPr>
          </a:p>
          <a:p>
            <a:pPr algn="just"/>
            <a:r>
              <a:rPr lang="pt-BR" sz="1200" dirty="0" err="1">
                <a:solidFill>
                  <a:schemeClr val="tx1"/>
                </a:solidFill>
                <a:latin typeface="Consolas" panose="020B0609020204030204" pitchFamily="49" charset="0"/>
              </a:rPr>
              <a:t>sayHello</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r>
              <a:rPr lang="pt-BR" sz="1200" dirty="0" err="1">
                <a:solidFill>
                  <a:schemeClr val="tx1"/>
                </a:solidFill>
                <a:latin typeface="Consolas" panose="020B0609020204030204" pitchFamily="49" charset="0"/>
              </a:rPr>
              <a:t>door.open</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r>
              <a:rPr lang="pt-BR" sz="1200" dirty="0" err="1">
                <a:solidFill>
                  <a:schemeClr val="tx1"/>
                </a:solidFill>
                <a:latin typeface="Consolas" panose="020B0609020204030204" pitchFamily="49" charset="0"/>
              </a:rPr>
              <a:t>money</a:t>
            </a:r>
            <a:r>
              <a:rPr lang="pt-BR" sz="1200" dirty="0">
                <a:solidFill>
                  <a:schemeClr val="tx1"/>
                </a:solidFill>
                <a:latin typeface="Consolas" panose="020B0609020204030204" pitchFamily="49" charset="0"/>
              </a:rPr>
              <a:t> = </a:t>
            </a:r>
            <a:r>
              <a:rPr lang="pt-BR" sz="1200" dirty="0" err="1">
                <a:solidFill>
                  <a:schemeClr val="tx1"/>
                </a:solidFill>
                <a:latin typeface="Consolas" panose="020B0609020204030204" pitchFamily="49" charset="0"/>
              </a:rPr>
              <a:t>giveMeMoney</a:t>
            </a:r>
            <a:r>
              <a:rPr lang="pt-BR" sz="1200" dirty="0">
                <a:solidFill>
                  <a:schemeClr val="tx1"/>
                </a:solidFill>
                <a:latin typeface="Consolas" panose="020B0609020204030204" pitchFamily="49" charset="0"/>
              </a:rPr>
              <a:t>(</a:t>
            </a:r>
            <a:r>
              <a:rPr lang="pt-BR" sz="1200" dirty="0">
                <a:solidFill>
                  <a:schemeClr val="accent1">
                    <a:lumMod val="60000"/>
                    <a:lumOff val="40000"/>
                  </a:schemeClr>
                </a:solidFill>
                <a:latin typeface="Consolas" panose="020B0609020204030204" pitchFamily="49" charset="0"/>
              </a:rPr>
              <a:t>13</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endParaRPr lang="pt-BR" sz="1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092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C98436-DCF3-54BA-9833-4810FD3B0E4A}"/>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FF428BE2-B23E-1372-54B1-0125330C6E8D}"/>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5A76F43A-6F30-E514-EC68-3A1E85D0B1B3}"/>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F456127B-24B9-D5CB-9A05-0F8479AD3A0D}"/>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3F9CC5BC-2C90-59CC-9857-1F7CEACF97D6}"/>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16B8D339-11FE-7B4E-9E67-5B3C3688D57A}"/>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Instruções</a:t>
            </a:r>
          </a:p>
        </p:txBody>
      </p:sp>
      <p:sp>
        <p:nvSpPr>
          <p:cNvPr id="6" name="Elipse 5">
            <a:extLst>
              <a:ext uri="{FF2B5EF4-FFF2-40B4-BE49-F238E27FC236}">
                <a16:creationId xmlns:a16="http://schemas.microsoft.com/office/drawing/2014/main" id="{07D3E42D-1734-14C0-AC3F-89536959FB37}"/>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33</a:t>
            </a:fld>
            <a:endParaRPr lang="pt-BR" sz="1100" b="1" dirty="0"/>
          </a:p>
        </p:txBody>
      </p:sp>
      <p:sp>
        <p:nvSpPr>
          <p:cNvPr id="2" name="CaixaDeTexto 1">
            <a:extLst>
              <a:ext uri="{FF2B5EF4-FFF2-40B4-BE49-F238E27FC236}">
                <a16:creationId xmlns:a16="http://schemas.microsoft.com/office/drawing/2014/main" id="{8A3A546B-A368-40B1-7D9E-A57F2C01B49B}"/>
              </a:ext>
            </a:extLst>
          </p:cNvPr>
          <p:cNvSpPr txBox="1"/>
          <p:nvPr/>
        </p:nvSpPr>
        <p:spPr>
          <a:xfrm>
            <a:off x="741680" y="1761565"/>
            <a:ext cx="9650207" cy="1477328"/>
          </a:xfrm>
          <a:prstGeom prst="rect">
            <a:avLst/>
          </a:prstGeom>
          <a:noFill/>
        </p:spPr>
        <p:txBody>
          <a:bodyPr wrap="square" rtlCol="0">
            <a:spAutoFit/>
          </a:bodyPr>
          <a:lstStyle/>
          <a:p>
            <a:pPr algn="just"/>
            <a:r>
              <a:rPr lang="pt-BR" dirty="0"/>
              <a:t>“[...] </a:t>
            </a:r>
            <a:r>
              <a:rPr lang="pt-BR" dirty="0">
                <a:latin typeface="Montserrat Medium" pitchFamily="2" charset="0"/>
              </a:rPr>
              <a:t>instruções</a:t>
            </a:r>
            <a:r>
              <a:rPr lang="pt-BR" dirty="0"/>
              <a:t> são sentenças ou comandos em JavaScript. Assim como as sentenças nos idiomas humanos são terminadas e separadas por pontos-finais, as instruções em JavaScript são terminadas com ponto e vírgula [...] As expressões são avaliadas para produzir um valor, mas </a:t>
            </a:r>
            <a:r>
              <a:rPr lang="pt-BR" dirty="0">
                <a:latin typeface="Montserrat Medium" pitchFamily="2" charset="0"/>
              </a:rPr>
              <a:t>as instruções são executadas para fazer algo acontecer</a:t>
            </a:r>
            <a:r>
              <a:rPr lang="pt-BR" dirty="0"/>
              <a:t>.” </a:t>
            </a:r>
            <a:r>
              <a:rPr lang="pt-BR" dirty="0">
                <a:latin typeface="Montserrat Light" pitchFamily="2" charset="0"/>
              </a:rPr>
              <a:t>⁶</a:t>
            </a:r>
            <a:endParaRPr lang="pt-BR" dirty="0"/>
          </a:p>
        </p:txBody>
      </p:sp>
      <p:sp>
        <p:nvSpPr>
          <p:cNvPr id="8" name="CaixaDeTexto 7">
            <a:extLst>
              <a:ext uri="{FF2B5EF4-FFF2-40B4-BE49-F238E27FC236}">
                <a16:creationId xmlns:a16="http://schemas.microsoft.com/office/drawing/2014/main" id="{FE14033C-51A0-FA48-93D3-942BA71D3EEE}"/>
              </a:ext>
            </a:extLst>
          </p:cNvPr>
          <p:cNvSpPr txBox="1"/>
          <p:nvPr/>
        </p:nvSpPr>
        <p:spPr>
          <a:xfrm>
            <a:off x="640078" y="6354649"/>
            <a:ext cx="9650207" cy="246221"/>
          </a:xfrm>
          <a:prstGeom prst="rect">
            <a:avLst/>
          </a:prstGeom>
          <a:noFill/>
        </p:spPr>
        <p:txBody>
          <a:bodyPr wrap="square" rtlCol="0">
            <a:spAutoFit/>
          </a:bodyPr>
          <a:lstStyle/>
          <a:p>
            <a:pPr algn="just"/>
            <a:r>
              <a:rPr lang="pt-BR" sz="1000" dirty="0"/>
              <a:t>⁶ Flanagan, David. </a:t>
            </a:r>
            <a:r>
              <a:rPr lang="pt-BR" sz="1000" i="1" dirty="0"/>
              <a:t>JavaScript: o guia definitivo (2011), p. 85.</a:t>
            </a:r>
          </a:p>
        </p:txBody>
      </p:sp>
      <p:sp>
        <p:nvSpPr>
          <p:cNvPr id="9" name="CaixaDeTexto 8">
            <a:extLst>
              <a:ext uri="{FF2B5EF4-FFF2-40B4-BE49-F238E27FC236}">
                <a16:creationId xmlns:a16="http://schemas.microsoft.com/office/drawing/2014/main" id="{BB97E023-E406-42A0-C5E1-4939C06ECEB6}"/>
              </a:ext>
            </a:extLst>
          </p:cNvPr>
          <p:cNvSpPr txBox="1"/>
          <p:nvPr/>
        </p:nvSpPr>
        <p:spPr>
          <a:xfrm>
            <a:off x="834733" y="3311775"/>
            <a:ext cx="3070293" cy="369332"/>
          </a:xfrm>
          <a:prstGeom prst="rect">
            <a:avLst/>
          </a:prstGeom>
          <a:noFill/>
        </p:spPr>
        <p:txBody>
          <a:bodyPr wrap="square" rtlCol="0">
            <a:spAutoFit/>
          </a:bodyPr>
          <a:lstStyle/>
          <a:p>
            <a:r>
              <a:rPr lang="pt-BR" dirty="0">
                <a:latin typeface="Montserrat Medium" pitchFamily="2" charset="0"/>
              </a:rPr>
              <a:t>Instruções compostas:</a:t>
            </a:r>
          </a:p>
        </p:txBody>
      </p:sp>
      <p:sp>
        <p:nvSpPr>
          <p:cNvPr id="10" name="Retângulo 9">
            <a:extLst>
              <a:ext uri="{FF2B5EF4-FFF2-40B4-BE49-F238E27FC236}">
                <a16:creationId xmlns:a16="http://schemas.microsoft.com/office/drawing/2014/main" id="{F9CF10E6-168A-555C-2D8D-62410E8E1C04}"/>
              </a:ext>
            </a:extLst>
          </p:cNvPr>
          <p:cNvSpPr/>
          <p:nvPr/>
        </p:nvSpPr>
        <p:spPr>
          <a:xfrm>
            <a:off x="1234385" y="3865654"/>
            <a:ext cx="9650206" cy="1477328"/>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accent2"/>
                </a:solidFill>
                <a:latin typeface="Consolas" panose="020B0609020204030204" pitchFamily="49" charset="0"/>
              </a:rPr>
              <a:t>// Blocos de instruções são sequências de instruções dentro de chaves</a:t>
            </a:r>
          </a:p>
          <a:p>
            <a:pPr algn="just"/>
            <a:r>
              <a:rPr lang="pt-BR" sz="1200"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ndvi</a:t>
            </a:r>
            <a:r>
              <a:rPr lang="pt-BR" sz="1200" dirty="0">
                <a:solidFill>
                  <a:schemeClr val="tx1"/>
                </a:solidFill>
                <a:latin typeface="Consolas" panose="020B0609020204030204" pitchFamily="49" charset="0"/>
              </a:rPr>
              <a:t> = </a:t>
            </a:r>
            <a:r>
              <a:rPr lang="pt-BR" sz="1200" dirty="0" err="1">
                <a:solidFill>
                  <a:schemeClr val="tx1"/>
                </a:solidFill>
                <a:latin typeface="Consolas" panose="020B0609020204030204" pitchFamily="49" charset="0"/>
              </a:rPr>
              <a:t>image.</a:t>
            </a:r>
            <a:r>
              <a:rPr lang="pt-BR" sz="1200" dirty="0" err="1">
                <a:solidFill>
                  <a:srgbClr val="7030A0"/>
                </a:solidFill>
                <a:latin typeface="Consolas" panose="020B0609020204030204" pitchFamily="49" charset="0"/>
              </a:rPr>
              <a:t>normalizedDifference</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‘B8’</a:t>
            </a:r>
            <a:r>
              <a:rPr lang="pt-BR" sz="1200" dirty="0">
                <a:solidFill>
                  <a:schemeClr val="tx1"/>
                </a:solidFill>
                <a:latin typeface="Consolas" panose="020B0609020204030204" pitchFamily="49" charset="0"/>
              </a:rPr>
              <a:t>, </a:t>
            </a:r>
            <a:r>
              <a:rPr lang="pt-BR" sz="1200" dirty="0">
                <a:solidFill>
                  <a:srgbClr val="FF5050"/>
                </a:solidFill>
                <a:latin typeface="Consolas" panose="020B0609020204030204" pitchFamily="49" charset="0"/>
              </a:rPr>
              <a:t>‘B4’</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r>
              <a:rPr lang="pt-BR" sz="1200" b="1"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clippedNdvi</a:t>
            </a:r>
            <a:r>
              <a:rPr lang="pt-BR" sz="1200" dirty="0">
                <a:solidFill>
                  <a:schemeClr val="tx1"/>
                </a:solidFill>
                <a:latin typeface="Consolas" panose="020B0609020204030204" pitchFamily="49" charset="0"/>
              </a:rPr>
              <a:t> = </a:t>
            </a:r>
            <a:r>
              <a:rPr lang="pt-BR" sz="1200" dirty="0" err="1">
                <a:solidFill>
                  <a:schemeClr val="tx1"/>
                </a:solidFill>
                <a:latin typeface="Consolas" panose="020B0609020204030204" pitchFamily="49" charset="0"/>
              </a:rPr>
              <a:t>ndvi.</a:t>
            </a:r>
            <a:r>
              <a:rPr lang="pt-BR" sz="1200" dirty="0" err="1">
                <a:solidFill>
                  <a:srgbClr val="7030A0"/>
                </a:solidFill>
                <a:latin typeface="Consolas" panose="020B0609020204030204" pitchFamily="49" charset="0"/>
              </a:rPr>
              <a:t>clip</a:t>
            </a:r>
            <a:r>
              <a:rPr lang="pt-BR" sz="1200" dirty="0">
                <a:solidFill>
                  <a:schemeClr val="tx1"/>
                </a:solidFill>
                <a:latin typeface="Consolas" panose="020B0609020204030204" pitchFamily="49" charset="0"/>
              </a:rPr>
              <a:t>(</a:t>
            </a:r>
            <a:r>
              <a:rPr lang="pt-BR" sz="1200" dirty="0" err="1">
                <a:solidFill>
                  <a:schemeClr val="tx1"/>
                </a:solidFill>
                <a:latin typeface="Consolas" panose="020B0609020204030204" pitchFamily="49" charset="0"/>
              </a:rPr>
              <a:t>aoi</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endParaRPr lang="pt-BR" sz="1200"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  </a:t>
            </a:r>
            <a:r>
              <a:rPr lang="pt-BR" sz="1200" dirty="0">
                <a:solidFill>
                  <a:srgbClr val="7030A0"/>
                </a:solidFill>
                <a:latin typeface="Consolas" panose="020B0609020204030204" pitchFamily="49" charset="0"/>
              </a:rPr>
              <a:t>print</a:t>
            </a:r>
            <a:r>
              <a:rPr lang="pt-BR" sz="1200" dirty="0">
                <a:solidFill>
                  <a:schemeClr val="tx1"/>
                </a:solidFill>
                <a:latin typeface="Consolas" panose="020B0609020204030204" pitchFamily="49" charset="0"/>
              </a:rPr>
              <a:t>(</a:t>
            </a:r>
            <a:r>
              <a:rPr lang="pt-BR" sz="1200" dirty="0" err="1">
                <a:solidFill>
                  <a:schemeClr val="tx1"/>
                </a:solidFill>
                <a:latin typeface="Consolas" panose="020B0609020204030204" pitchFamily="49" charset="0"/>
              </a:rPr>
              <a:t>clippedNdvi</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496876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F71733-B975-B394-206B-58E196E0189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3D450B82-4C1D-A312-D0C2-82E0B1883FD3}"/>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7E87053D-A2FF-D0CC-6306-2F687DA09746}"/>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AFC17855-DDAC-A945-5FF3-6BD3D1A80797}"/>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3C5D4393-2B69-72E6-4D09-953E1E5E05C0}"/>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DDA436E5-46DF-7792-0917-6A493F087855}"/>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Instruções</a:t>
            </a:r>
          </a:p>
        </p:txBody>
      </p:sp>
      <p:sp>
        <p:nvSpPr>
          <p:cNvPr id="6" name="Elipse 5">
            <a:extLst>
              <a:ext uri="{FF2B5EF4-FFF2-40B4-BE49-F238E27FC236}">
                <a16:creationId xmlns:a16="http://schemas.microsoft.com/office/drawing/2014/main" id="{39A0D576-734A-4AAC-8A17-E8098C08954B}"/>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34</a:t>
            </a:fld>
            <a:endParaRPr lang="pt-BR" sz="1100" b="1" dirty="0"/>
          </a:p>
        </p:txBody>
      </p:sp>
      <p:sp>
        <p:nvSpPr>
          <p:cNvPr id="2" name="CaixaDeTexto 1">
            <a:extLst>
              <a:ext uri="{FF2B5EF4-FFF2-40B4-BE49-F238E27FC236}">
                <a16:creationId xmlns:a16="http://schemas.microsoft.com/office/drawing/2014/main" id="{12706666-5523-81E2-1926-65F1F084BD01}"/>
              </a:ext>
            </a:extLst>
          </p:cNvPr>
          <p:cNvSpPr txBox="1"/>
          <p:nvPr/>
        </p:nvSpPr>
        <p:spPr>
          <a:xfrm>
            <a:off x="741680" y="1761565"/>
            <a:ext cx="9650207" cy="1477328"/>
          </a:xfrm>
          <a:prstGeom prst="rect">
            <a:avLst/>
          </a:prstGeom>
          <a:noFill/>
        </p:spPr>
        <p:txBody>
          <a:bodyPr wrap="square" rtlCol="0">
            <a:spAutoFit/>
          </a:bodyPr>
          <a:lstStyle/>
          <a:p>
            <a:pPr algn="just"/>
            <a:r>
              <a:rPr lang="pt-BR" dirty="0"/>
              <a:t>“[...] </a:t>
            </a:r>
            <a:r>
              <a:rPr lang="pt-BR" dirty="0">
                <a:latin typeface="Montserrat Medium" pitchFamily="2" charset="0"/>
              </a:rPr>
              <a:t>instruções</a:t>
            </a:r>
            <a:r>
              <a:rPr lang="pt-BR" dirty="0"/>
              <a:t> são sentenças ou comandos em JavaScript. Assim como as sentenças nos idiomas humanos são terminadas e separadas por pontos-finais, as instruções em JavaScript são terminadas com ponto e vírgula [...] As expressões são avaliadas para produzir um valor, mas </a:t>
            </a:r>
            <a:r>
              <a:rPr lang="pt-BR" dirty="0">
                <a:latin typeface="Montserrat Medium" pitchFamily="2" charset="0"/>
              </a:rPr>
              <a:t>as instruções são executadas para fazer algo acontecer</a:t>
            </a:r>
            <a:r>
              <a:rPr lang="pt-BR" dirty="0"/>
              <a:t>.” </a:t>
            </a:r>
            <a:r>
              <a:rPr lang="pt-BR" dirty="0">
                <a:latin typeface="Montserrat Light" pitchFamily="2" charset="0"/>
              </a:rPr>
              <a:t>⁶</a:t>
            </a:r>
            <a:endParaRPr lang="pt-BR" dirty="0"/>
          </a:p>
        </p:txBody>
      </p:sp>
      <p:sp>
        <p:nvSpPr>
          <p:cNvPr id="8" name="CaixaDeTexto 7">
            <a:extLst>
              <a:ext uri="{FF2B5EF4-FFF2-40B4-BE49-F238E27FC236}">
                <a16:creationId xmlns:a16="http://schemas.microsoft.com/office/drawing/2014/main" id="{4AF75897-04FB-2C3B-F96F-B7068AA7A418}"/>
              </a:ext>
            </a:extLst>
          </p:cNvPr>
          <p:cNvSpPr txBox="1"/>
          <p:nvPr/>
        </p:nvSpPr>
        <p:spPr>
          <a:xfrm>
            <a:off x="640078" y="6354649"/>
            <a:ext cx="9650207" cy="246221"/>
          </a:xfrm>
          <a:prstGeom prst="rect">
            <a:avLst/>
          </a:prstGeom>
          <a:noFill/>
        </p:spPr>
        <p:txBody>
          <a:bodyPr wrap="square" rtlCol="0">
            <a:spAutoFit/>
          </a:bodyPr>
          <a:lstStyle/>
          <a:p>
            <a:pPr algn="just"/>
            <a:r>
              <a:rPr lang="pt-BR" sz="1000" dirty="0"/>
              <a:t>⁶ Flanagan, David. </a:t>
            </a:r>
            <a:r>
              <a:rPr lang="pt-BR" sz="1000" i="1" dirty="0"/>
              <a:t>JavaScript: o guia definitivo (2011), p. 85.</a:t>
            </a:r>
          </a:p>
        </p:txBody>
      </p:sp>
      <p:sp>
        <p:nvSpPr>
          <p:cNvPr id="9" name="CaixaDeTexto 8">
            <a:extLst>
              <a:ext uri="{FF2B5EF4-FFF2-40B4-BE49-F238E27FC236}">
                <a16:creationId xmlns:a16="http://schemas.microsoft.com/office/drawing/2014/main" id="{E5EE923C-63B5-D040-2F70-B6BE66730399}"/>
              </a:ext>
            </a:extLst>
          </p:cNvPr>
          <p:cNvSpPr txBox="1"/>
          <p:nvPr/>
        </p:nvSpPr>
        <p:spPr>
          <a:xfrm>
            <a:off x="834733" y="3311775"/>
            <a:ext cx="4199846" cy="369332"/>
          </a:xfrm>
          <a:prstGeom prst="rect">
            <a:avLst/>
          </a:prstGeom>
          <a:noFill/>
        </p:spPr>
        <p:txBody>
          <a:bodyPr wrap="square" rtlCol="0">
            <a:spAutoFit/>
          </a:bodyPr>
          <a:lstStyle/>
          <a:p>
            <a:r>
              <a:rPr lang="pt-BR" dirty="0">
                <a:latin typeface="Montserrat Medium" pitchFamily="2" charset="0"/>
              </a:rPr>
              <a:t>Instruções de declaração:</a:t>
            </a:r>
          </a:p>
        </p:txBody>
      </p:sp>
      <p:sp>
        <p:nvSpPr>
          <p:cNvPr id="10" name="Retângulo 9">
            <a:extLst>
              <a:ext uri="{FF2B5EF4-FFF2-40B4-BE49-F238E27FC236}">
                <a16:creationId xmlns:a16="http://schemas.microsoft.com/office/drawing/2014/main" id="{D75DA814-EB9C-3DAF-BC8E-AAEBA2EA4BB4}"/>
              </a:ext>
            </a:extLst>
          </p:cNvPr>
          <p:cNvSpPr/>
          <p:nvPr/>
        </p:nvSpPr>
        <p:spPr>
          <a:xfrm>
            <a:off x="1234385" y="3865653"/>
            <a:ext cx="9650206" cy="2254963"/>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simple</a:t>
            </a:r>
            <a:r>
              <a:rPr lang="pt-BR" sz="1200"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Variável simples</a:t>
            </a:r>
            <a:endParaRPr lang="pt-BR" sz="1200"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city</a:t>
            </a:r>
            <a:r>
              <a:rPr lang="pt-BR" sz="1200" dirty="0">
                <a:solidFill>
                  <a:schemeClr val="tx1"/>
                </a:solidFill>
                <a:latin typeface="Consolas" panose="020B0609020204030204" pitchFamily="49" charset="0"/>
              </a:rPr>
              <a:t> = </a:t>
            </a:r>
            <a:r>
              <a:rPr lang="pt-BR" sz="1200" dirty="0">
                <a:solidFill>
                  <a:srgbClr val="FF5050"/>
                </a:solidFill>
                <a:latin typeface="Consolas" panose="020B0609020204030204" pitchFamily="49" charset="0"/>
              </a:rPr>
              <a:t>‘Santa Maria’</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Variável e valor</a:t>
            </a:r>
            <a:endParaRPr lang="pt-BR" sz="1200" b="1"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name</a:t>
            </a:r>
            <a:r>
              <a:rPr lang="pt-BR" sz="1200" dirty="0">
                <a:solidFill>
                  <a:schemeClr val="tx1"/>
                </a:solidFill>
                <a:latin typeface="Consolas" panose="020B0609020204030204" pitchFamily="49" charset="0"/>
              </a:rPr>
              <a:t>, age</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Duas variáveis</a:t>
            </a:r>
            <a:endParaRPr lang="pt-BR" sz="1200" b="1"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cityAndState</a:t>
            </a:r>
            <a:r>
              <a:rPr lang="pt-BR" sz="1200" dirty="0">
                <a:solidFill>
                  <a:schemeClr val="tx1"/>
                </a:solidFill>
                <a:latin typeface="Consolas" panose="020B0609020204030204" pitchFamily="49" charset="0"/>
              </a:rPr>
              <a:t> = </a:t>
            </a:r>
            <a:r>
              <a:rPr lang="pt-BR" sz="1200" dirty="0" err="1">
                <a:solidFill>
                  <a:schemeClr val="tx1"/>
                </a:solidFill>
                <a:latin typeface="Consolas" panose="020B0609020204030204" pitchFamily="49" charset="0"/>
              </a:rPr>
              <a:t>city</a:t>
            </a:r>
            <a:r>
              <a:rPr lang="pt-BR" sz="1200" dirty="0">
                <a:solidFill>
                  <a:schemeClr val="tx1"/>
                </a:solidFill>
                <a:latin typeface="Consolas" panose="020B0609020204030204" pitchFamily="49" charset="0"/>
              </a:rPr>
              <a:t> + </a:t>
            </a:r>
            <a:r>
              <a:rPr lang="pt-BR" sz="1200" dirty="0">
                <a:solidFill>
                  <a:srgbClr val="FF5050"/>
                </a:solidFill>
                <a:latin typeface="Consolas" panose="020B0609020204030204" pitchFamily="49" charset="0"/>
              </a:rPr>
              <a:t>‘, ’ </a:t>
            </a:r>
            <a:r>
              <a:rPr lang="pt-BR" sz="1200" dirty="0">
                <a:solidFill>
                  <a:schemeClr val="tx1"/>
                </a:solidFill>
                <a:latin typeface="Consolas" panose="020B0609020204030204" pitchFamily="49" charset="0"/>
              </a:rPr>
              <a:t>+ </a:t>
            </a:r>
            <a:r>
              <a:rPr lang="pt-BR" sz="1200" dirty="0">
                <a:solidFill>
                  <a:srgbClr val="FF5050"/>
                </a:solidFill>
                <a:latin typeface="Consolas" panose="020B0609020204030204" pitchFamily="49" charset="0"/>
              </a:rPr>
              <a:t>‘Rio Grande do Sul’</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Variável complexa</a:t>
            </a:r>
            <a:endParaRPr lang="pt-BR" sz="1200" b="1"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var </a:t>
            </a:r>
            <a:r>
              <a:rPr lang="pt-BR" sz="1200" dirty="0" err="1">
                <a:solidFill>
                  <a:schemeClr val="tx1"/>
                </a:solidFill>
                <a:latin typeface="Consolas" panose="020B0609020204030204" pitchFamily="49" charset="0"/>
              </a:rPr>
              <a:t>street</a:t>
            </a:r>
            <a:r>
              <a:rPr lang="pt-BR" sz="1200" dirty="0">
                <a:solidFill>
                  <a:schemeClr val="tx1"/>
                </a:solidFill>
                <a:latin typeface="Consolas" panose="020B0609020204030204" pitchFamily="49" charset="0"/>
              </a:rPr>
              <a:t>, center = </a:t>
            </a:r>
            <a:r>
              <a:rPr lang="pt-BR" sz="1200" dirty="0">
                <a:solidFill>
                  <a:srgbClr val="FF5050"/>
                </a:solidFill>
                <a:latin typeface="Consolas" panose="020B0609020204030204" pitchFamily="49" charset="0"/>
              </a:rPr>
              <a:t>‘CCNE’</a:t>
            </a:r>
            <a:r>
              <a:rPr lang="pt-BR" sz="1200" dirty="0">
                <a:solidFill>
                  <a:schemeClr val="tx1"/>
                </a:solidFill>
                <a:latin typeface="Consolas" panose="020B0609020204030204" pitchFamily="49" charset="0"/>
              </a:rPr>
              <a:t>, dog, age = </a:t>
            </a:r>
            <a:r>
              <a:rPr lang="pt-BR" sz="1200" dirty="0">
                <a:solidFill>
                  <a:schemeClr val="accent1">
                    <a:lumMod val="60000"/>
                    <a:lumOff val="40000"/>
                  </a:schemeClr>
                </a:solidFill>
                <a:latin typeface="Consolas" panose="020B0609020204030204" pitchFamily="49" charset="0"/>
              </a:rPr>
              <a:t>26</a:t>
            </a:r>
            <a:r>
              <a:rPr lang="pt-BR" sz="1200" b="1" dirty="0">
                <a:solidFill>
                  <a:schemeClr val="tx1"/>
                </a:solidFill>
                <a:latin typeface="Consolas" panose="020B0609020204030204" pitchFamily="49" charset="0"/>
              </a:rPr>
              <a:t>;		 </a:t>
            </a:r>
            <a:r>
              <a:rPr lang="pt-BR" sz="1200" dirty="0">
                <a:solidFill>
                  <a:schemeClr val="accent2"/>
                </a:solidFill>
                <a:latin typeface="Consolas" panose="020B0609020204030204" pitchFamily="49" charset="0"/>
              </a:rPr>
              <a:t> // Um monte de coisa...</a:t>
            </a:r>
          </a:p>
          <a:p>
            <a:pPr algn="just"/>
            <a:endParaRPr lang="pt-BR" sz="1200" b="1" dirty="0">
              <a:latin typeface="Consolas" panose="020B0609020204030204" pitchFamily="49" charset="0"/>
            </a:endParaRPr>
          </a:p>
          <a:p>
            <a:pPr algn="just"/>
            <a:r>
              <a:rPr lang="pt-BR" sz="1200" b="1" dirty="0" err="1">
                <a:latin typeface="Consolas" panose="020B0609020204030204" pitchFamily="49" charset="0"/>
              </a:rPr>
              <a:t>function</a:t>
            </a:r>
            <a:r>
              <a:rPr lang="pt-BR" sz="1200" dirty="0">
                <a:latin typeface="Consolas" panose="020B0609020204030204" pitchFamily="49" charset="0"/>
              </a:rPr>
              <a:t> </a:t>
            </a:r>
            <a:r>
              <a:rPr lang="pt-BR" sz="1200" dirty="0" err="1">
                <a:latin typeface="Consolas" panose="020B0609020204030204" pitchFamily="49" charset="0"/>
              </a:rPr>
              <a:t>hypotenuse</a:t>
            </a:r>
            <a:r>
              <a:rPr lang="pt-BR" sz="1200" dirty="0">
                <a:latin typeface="Consolas" panose="020B0609020204030204" pitchFamily="49" charset="0"/>
              </a:rPr>
              <a:t>(x, y) {</a:t>
            </a:r>
          </a:p>
          <a:p>
            <a:pPr algn="just"/>
            <a:r>
              <a:rPr lang="pt-BR" sz="1200" dirty="0">
                <a:latin typeface="Consolas" panose="020B0609020204030204" pitchFamily="49" charset="0"/>
              </a:rPr>
              <a:t>  </a:t>
            </a:r>
            <a:r>
              <a:rPr lang="pt-BR" sz="1200" b="1" dirty="0" err="1">
                <a:latin typeface="Consolas" panose="020B0609020204030204" pitchFamily="49" charset="0"/>
              </a:rPr>
              <a:t>return</a:t>
            </a:r>
            <a:r>
              <a:rPr lang="pt-BR" sz="1200" dirty="0">
                <a:latin typeface="Consolas" panose="020B0609020204030204" pitchFamily="49" charset="0"/>
              </a:rPr>
              <a:t> </a:t>
            </a:r>
            <a:r>
              <a:rPr lang="pt-BR" sz="1200" dirty="0" err="1">
                <a:latin typeface="Consolas" panose="020B0609020204030204" pitchFamily="49" charset="0"/>
              </a:rPr>
              <a:t>Math.sqrt</a:t>
            </a:r>
            <a:r>
              <a:rPr lang="pt-BR" sz="1200" dirty="0">
                <a:latin typeface="Consolas" panose="020B0609020204030204" pitchFamily="49" charset="0"/>
              </a:rPr>
              <a:t>(x*x + y*y)</a:t>
            </a:r>
            <a:r>
              <a:rPr lang="pt-BR" sz="1200" b="1" dirty="0">
                <a:latin typeface="Consolas" panose="020B0609020204030204" pitchFamily="49" charset="0"/>
              </a:rPr>
              <a:t>;</a:t>
            </a:r>
          </a:p>
          <a:p>
            <a:pPr algn="just"/>
            <a:r>
              <a:rPr lang="pt-BR" sz="1200" dirty="0">
                <a:latin typeface="Consolas" panose="020B0609020204030204" pitchFamily="49" charset="0"/>
              </a:rPr>
              <a:t>}</a:t>
            </a: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hypo</a:t>
            </a:r>
            <a:r>
              <a:rPr lang="pt-BR" sz="1200" dirty="0">
                <a:solidFill>
                  <a:schemeClr val="tx1"/>
                </a:solidFill>
                <a:latin typeface="Consolas" panose="020B0609020204030204" pitchFamily="49" charset="0"/>
              </a:rPr>
              <a:t> = </a:t>
            </a:r>
            <a:r>
              <a:rPr lang="pt-BR" sz="1200" dirty="0" err="1">
                <a:solidFill>
                  <a:schemeClr val="tx1"/>
                </a:solidFill>
                <a:latin typeface="Consolas" panose="020B0609020204030204" pitchFamily="49" charset="0"/>
              </a:rPr>
              <a:t>hypotenuse</a:t>
            </a:r>
            <a:r>
              <a:rPr lang="pt-BR" sz="1200" b="1"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245880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4EB4F0-9CA0-BE97-B415-EB91F74BC1E4}"/>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C8F4C297-1B93-9FF3-CB92-E0BABCAA1656}"/>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56707948-95D7-D688-28D4-CCCEDEB48503}"/>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A10373E3-BC23-51A8-B4D3-799076F874D9}"/>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9B8F7153-B64A-C757-39E7-DD1ACCB1FBE4}"/>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0EB03B67-CAC2-86DA-0A5B-2112BDB46823}"/>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Instruções</a:t>
            </a:r>
          </a:p>
        </p:txBody>
      </p:sp>
      <p:sp>
        <p:nvSpPr>
          <p:cNvPr id="6" name="Elipse 5">
            <a:extLst>
              <a:ext uri="{FF2B5EF4-FFF2-40B4-BE49-F238E27FC236}">
                <a16:creationId xmlns:a16="http://schemas.microsoft.com/office/drawing/2014/main" id="{D5F3108B-718C-4614-4AA8-700F9BC99998}"/>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35</a:t>
            </a:fld>
            <a:endParaRPr lang="pt-BR" sz="1100" b="1" dirty="0"/>
          </a:p>
        </p:txBody>
      </p:sp>
      <p:sp>
        <p:nvSpPr>
          <p:cNvPr id="2" name="CaixaDeTexto 1">
            <a:extLst>
              <a:ext uri="{FF2B5EF4-FFF2-40B4-BE49-F238E27FC236}">
                <a16:creationId xmlns:a16="http://schemas.microsoft.com/office/drawing/2014/main" id="{408CC57B-D93B-D499-1124-0D1C36ED2560}"/>
              </a:ext>
            </a:extLst>
          </p:cNvPr>
          <p:cNvSpPr txBox="1"/>
          <p:nvPr/>
        </p:nvSpPr>
        <p:spPr>
          <a:xfrm>
            <a:off x="741680" y="1761565"/>
            <a:ext cx="9650207" cy="1477328"/>
          </a:xfrm>
          <a:prstGeom prst="rect">
            <a:avLst/>
          </a:prstGeom>
          <a:noFill/>
        </p:spPr>
        <p:txBody>
          <a:bodyPr wrap="square" rtlCol="0">
            <a:spAutoFit/>
          </a:bodyPr>
          <a:lstStyle/>
          <a:p>
            <a:pPr algn="just"/>
            <a:r>
              <a:rPr lang="pt-BR" dirty="0"/>
              <a:t>“[...] </a:t>
            </a:r>
            <a:r>
              <a:rPr lang="pt-BR" dirty="0">
                <a:latin typeface="Montserrat Medium" pitchFamily="2" charset="0"/>
              </a:rPr>
              <a:t>instruções</a:t>
            </a:r>
            <a:r>
              <a:rPr lang="pt-BR" dirty="0"/>
              <a:t> são sentenças ou comandos em JavaScript. Assim como as sentenças nos idiomas humanos são terminadas e separadas por pontos-finais, as instruções em JavaScript são terminadas com ponto e vírgula [...] As expressões são avaliadas para produzir um valor, mas </a:t>
            </a:r>
            <a:r>
              <a:rPr lang="pt-BR" dirty="0">
                <a:latin typeface="Montserrat Medium" pitchFamily="2" charset="0"/>
              </a:rPr>
              <a:t>as instruções são executadas para fazer algo acontecer</a:t>
            </a:r>
            <a:r>
              <a:rPr lang="pt-BR" dirty="0"/>
              <a:t>.” </a:t>
            </a:r>
            <a:r>
              <a:rPr lang="pt-BR" dirty="0">
                <a:latin typeface="Montserrat Light" pitchFamily="2" charset="0"/>
              </a:rPr>
              <a:t>⁶</a:t>
            </a:r>
            <a:endParaRPr lang="pt-BR" dirty="0"/>
          </a:p>
        </p:txBody>
      </p:sp>
      <p:sp>
        <p:nvSpPr>
          <p:cNvPr id="8" name="CaixaDeTexto 7">
            <a:extLst>
              <a:ext uri="{FF2B5EF4-FFF2-40B4-BE49-F238E27FC236}">
                <a16:creationId xmlns:a16="http://schemas.microsoft.com/office/drawing/2014/main" id="{A05EB77D-66F6-1610-54C4-2F970D99F0B8}"/>
              </a:ext>
            </a:extLst>
          </p:cNvPr>
          <p:cNvSpPr txBox="1"/>
          <p:nvPr/>
        </p:nvSpPr>
        <p:spPr>
          <a:xfrm>
            <a:off x="640078" y="6354649"/>
            <a:ext cx="9650207" cy="246221"/>
          </a:xfrm>
          <a:prstGeom prst="rect">
            <a:avLst/>
          </a:prstGeom>
          <a:noFill/>
        </p:spPr>
        <p:txBody>
          <a:bodyPr wrap="square" rtlCol="0">
            <a:spAutoFit/>
          </a:bodyPr>
          <a:lstStyle/>
          <a:p>
            <a:pPr algn="just"/>
            <a:r>
              <a:rPr lang="pt-BR" sz="1000" dirty="0"/>
              <a:t>⁶ Flanagan, David. </a:t>
            </a:r>
            <a:r>
              <a:rPr lang="pt-BR" sz="1000" i="1" dirty="0"/>
              <a:t>JavaScript: o guia definitivo (2011), p. 85.</a:t>
            </a:r>
          </a:p>
        </p:txBody>
      </p:sp>
      <p:sp>
        <p:nvSpPr>
          <p:cNvPr id="9" name="CaixaDeTexto 8">
            <a:extLst>
              <a:ext uri="{FF2B5EF4-FFF2-40B4-BE49-F238E27FC236}">
                <a16:creationId xmlns:a16="http://schemas.microsoft.com/office/drawing/2014/main" id="{CABA0861-7D0C-1EEF-3A7D-707F158A70F1}"/>
              </a:ext>
            </a:extLst>
          </p:cNvPr>
          <p:cNvSpPr txBox="1"/>
          <p:nvPr/>
        </p:nvSpPr>
        <p:spPr>
          <a:xfrm>
            <a:off x="834733" y="3311775"/>
            <a:ext cx="4199846" cy="369332"/>
          </a:xfrm>
          <a:prstGeom prst="rect">
            <a:avLst/>
          </a:prstGeom>
          <a:noFill/>
        </p:spPr>
        <p:txBody>
          <a:bodyPr wrap="square" rtlCol="0">
            <a:spAutoFit/>
          </a:bodyPr>
          <a:lstStyle/>
          <a:p>
            <a:r>
              <a:rPr lang="pt-BR" dirty="0">
                <a:latin typeface="Montserrat Medium" pitchFamily="2" charset="0"/>
              </a:rPr>
              <a:t>Instruções condicionais:</a:t>
            </a:r>
          </a:p>
        </p:txBody>
      </p:sp>
      <p:sp>
        <p:nvSpPr>
          <p:cNvPr id="10" name="Retângulo 9">
            <a:extLst>
              <a:ext uri="{FF2B5EF4-FFF2-40B4-BE49-F238E27FC236}">
                <a16:creationId xmlns:a16="http://schemas.microsoft.com/office/drawing/2014/main" id="{EC5231DF-F6D1-75BF-E9AB-0D95E2CBAE9C}"/>
              </a:ext>
            </a:extLst>
          </p:cNvPr>
          <p:cNvSpPr/>
          <p:nvPr/>
        </p:nvSpPr>
        <p:spPr>
          <a:xfrm>
            <a:off x="1234385" y="3865653"/>
            <a:ext cx="9650206" cy="2254963"/>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b="1" dirty="0">
                <a:solidFill>
                  <a:schemeClr val="tx1"/>
                </a:solidFill>
                <a:latin typeface="Consolas" panose="020B0609020204030204" pitchFamily="49" charset="0"/>
              </a:rPr>
              <a:t>var </a:t>
            </a:r>
            <a:r>
              <a:rPr lang="pt-BR" sz="1200" dirty="0" err="1">
                <a:solidFill>
                  <a:schemeClr val="tx1"/>
                </a:solidFill>
                <a:latin typeface="Consolas" panose="020B0609020204030204" pitchFamily="49" charset="0"/>
              </a:rPr>
              <a:t>scheduled</a:t>
            </a:r>
            <a:r>
              <a:rPr lang="pt-BR" sz="1200" dirty="0">
                <a:solidFill>
                  <a:schemeClr val="tx1"/>
                </a:solidFill>
                <a:latin typeface="Consolas" panose="020B0609020204030204" pitchFamily="49" charset="0"/>
              </a:rPr>
              <a:t> = </a:t>
            </a:r>
            <a:r>
              <a:rPr lang="pt-BR" sz="1200" b="1" dirty="0">
                <a:solidFill>
                  <a:schemeClr val="tx1"/>
                </a:solidFill>
                <a:latin typeface="Consolas" panose="020B0609020204030204" pitchFamily="49" charset="0"/>
              </a:rPr>
              <a:t>false;</a:t>
            </a: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goToQueue</a:t>
            </a:r>
            <a:r>
              <a:rPr lang="pt-BR" sz="1200" dirty="0">
                <a:solidFill>
                  <a:schemeClr val="tx1"/>
                </a:solidFill>
                <a:latin typeface="Consolas" panose="020B0609020204030204" pitchFamily="49" charset="0"/>
              </a:rPr>
              <a:t> = </a:t>
            </a:r>
            <a:r>
              <a:rPr lang="pt-BR" sz="1200" b="1" dirty="0" err="1">
                <a:solidFill>
                  <a:schemeClr val="tx1"/>
                </a:solidFill>
                <a:latin typeface="Consolas" panose="020B0609020204030204" pitchFamily="49" charset="0"/>
              </a:rPr>
              <a:t>true</a:t>
            </a:r>
            <a:r>
              <a:rPr lang="pt-BR" sz="1200" b="1" dirty="0">
                <a:solidFill>
                  <a:schemeClr val="tx1"/>
                </a:solidFill>
                <a:latin typeface="Consolas" panose="020B0609020204030204" pitchFamily="49" charset="0"/>
              </a:rPr>
              <a:t>;</a:t>
            </a:r>
          </a:p>
          <a:p>
            <a:pPr algn="just"/>
            <a:endParaRPr lang="pt-BR" sz="1200" b="1" dirty="0">
              <a:solidFill>
                <a:schemeClr val="tx1"/>
              </a:solidFill>
              <a:latin typeface="Consolas" panose="020B0609020204030204" pitchFamily="49" charset="0"/>
            </a:endParaRPr>
          </a:p>
          <a:p>
            <a:pPr algn="just"/>
            <a:r>
              <a:rPr lang="pt-BR" sz="1200" b="1" dirty="0" err="1">
                <a:solidFill>
                  <a:schemeClr val="tx1"/>
                </a:solidFill>
                <a:latin typeface="Consolas" panose="020B0609020204030204" pitchFamily="49" charset="0"/>
              </a:rPr>
              <a:t>if</a:t>
            </a:r>
            <a:r>
              <a:rPr lang="pt-BR" sz="1200" dirty="0">
                <a:solidFill>
                  <a:schemeClr val="tx1"/>
                </a:solidFill>
                <a:latin typeface="Consolas" panose="020B0609020204030204" pitchFamily="49" charset="0"/>
              </a:rPr>
              <a:t>(</a:t>
            </a:r>
            <a:r>
              <a:rPr lang="pt-BR" sz="1200" dirty="0" err="1">
                <a:solidFill>
                  <a:schemeClr val="tx1"/>
                </a:solidFill>
                <a:latin typeface="Consolas" panose="020B0609020204030204" pitchFamily="49" charset="0"/>
              </a:rPr>
              <a:t>scheduled</a:t>
            </a:r>
            <a:r>
              <a:rPr lang="pt-BR" sz="1200" dirty="0">
                <a:solidFill>
                  <a:schemeClr val="tx1"/>
                </a:solidFill>
                <a:latin typeface="Consolas" panose="020B0609020204030204" pitchFamily="49" charset="0"/>
              </a:rPr>
              <a:t>) {</a:t>
            </a:r>
          </a:p>
          <a:p>
            <a:pPr algn="just"/>
            <a:r>
              <a:rPr lang="pt-BR" sz="1200" b="1" dirty="0">
                <a:solidFill>
                  <a:schemeClr val="tx1"/>
                </a:solidFill>
                <a:latin typeface="Consolas" panose="020B0609020204030204" pitchFamily="49" charset="0"/>
              </a:rPr>
              <a:t>  </a:t>
            </a:r>
            <a:r>
              <a:rPr lang="pt-BR" sz="1200" dirty="0">
                <a:solidFill>
                  <a:srgbClr val="7030A0"/>
                </a:solidFill>
                <a:latin typeface="Consolas" panose="020B0609020204030204" pitchFamily="49" charset="0"/>
              </a:rPr>
              <a:t>print</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‘Bom almoço!’</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r>
              <a:rPr lang="pt-BR" sz="1200" b="1"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else</a:t>
            </a:r>
            <a:r>
              <a:rPr lang="pt-BR" sz="1200" b="1"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if</a:t>
            </a:r>
            <a:r>
              <a:rPr lang="pt-BR" sz="1200" dirty="0">
                <a:solidFill>
                  <a:schemeClr val="tx1"/>
                </a:solidFill>
                <a:latin typeface="Consolas" panose="020B0609020204030204" pitchFamily="49" charset="0"/>
              </a:rPr>
              <a:t>(</a:t>
            </a:r>
            <a:r>
              <a:rPr lang="pt-BR" sz="1200" dirty="0" err="1">
                <a:solidFill>
                  <a:schemeClr val="tx1"/>
                </a:solidFill>
                <a:latin typeface="Consolas" panose="020B0609020204030204" pitchFamily="49" charset="0"/>
              </a:rPr>
              <a:t>goToQueue</a:t>
            </a:r>
            <a:r>
              <a:rPr lang="pt-BR" sz="1200" dirty="0">
                <a:solidFill>
                  <a:schemeClr val="tx1"/>
                </a:solidFill>
                <a:latin typeface="Consolas" panose="020B0609020204030204" pitchFamily="49" charset="0"/>
              </a:rPr>
              <a:t>) {</a:t>
            </a:r>
          </a:p>
          <a:p>
            <a:pPr algn="just"/>
            <a:r>
              <a:rPr lang="pt-BR" sz="1200" dirty="0">
                <a:solidFill>
                  <a:schemeClr val="tx1"/>
                </a:solidFill>
                <a:latin typeface="Consolas" panose="020B0609020204030204" pitchFamily="49" charset="0"/>
              </a:rPr>
              <a:t>  </a:t>
            </a:r>
            <a:r>
              <a:rPr lang="pt-BR" sz="1200" dirty="0">
                <a:solidFill>
                  <a:srgbClr val="7030A0"/>
                </a:solidFill>
                <a:latin typeface="Consolas" panose="020B0609020204030204" pitchFamily="49" charset="0"/>
              </a:rPr>
              <a:t>print</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‘Aguarde na fila de agendamento.’</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else</a:t>
            </a:r>
            <a:r>
              <a:rPr lang="pt-BR" sz="1200" dirty="0">
                <a:solidFill>
                  <a:schemeClr val="tx1"/>
                </a:solidFill>
                <a:latin typeface="Consolas" panose="020B0609020204030204" pitchFamily="49" charset="0"/>
              </a:rPr>
              <a:t> {</a:t>
            </a:r>
          </a:p>
          <a:p>
            <a:pPr algn="just"/>
            <a:r>
              <a:rPr lang="pt-BR" sz="1200" dirty="0">
                <a:solidFill>
                  <a:schemeClr val="tx1"/>
                </a:solidFill>
                <a:latin typeface="Consolas" panose="020B0609020204030204" pitchFamily="49" charset="0"/>
              </a:rPr>
              <a:t>  </a:t>
            </a:r>
            <a:r>
              <a:rPr lang="pt-BR" sz="1200" dirty="0">
                <a:solidFill>
                  <a:srgbClr val="7030A0"/>
                </a:solidFill>
                <a:latin typeface="Consolas" panose="020B0609020204030204" pitchFamily="49" charset="0"/>
              </a:rPr>
              <a:t>print</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‘Você não almoça no RU hoje!’</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944906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773DC2-CFA3-A824-B15A-09670533D8AA}"/>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E79BBCD8-AE0B-CA4C-DB27-A7E884794551}"/>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DB414937-7164-C928-F401-290C51961775}"/>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CD418239-6115-2B66-4C66-346579E8C1AC}"/>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7365F891-3436-9D6F-846B-BCDE63E22A3D}"/>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0146D00E-051E-71A5-E38E-F59C5D6532DA}"/>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Instruções</a:t>
            </a:r>
          </a:p>
        </p:txBody>
      </p:sp>
      <p:sp>
        <p:nvSpPr>
          <p:cNvPr id="6" name="Elipse 5">
            <a:extLst>
              <a:ext uri="{FF2B5EF4-FFF2-40B4-BE49-F238E27FC236}">
                <a16:creationId xmlns:a16="http://schemas.microsoft.com/office/drawing/2014/main" id="{3ADBD086-D16E-C94D-5B3B-A5A4EE634707}"/>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36</a:t>
            </a:fld>
            <a:endParaRPr lang="pt-BR" sz="1100" b="1" dirty="0"/>
          </a:p>
        </p:txBody>
      </p:sp>
      <p:sp>
        <p:nvSpPr>
          <p:cNvPr id="2" name="CaixaDeTexto 1">
            <a:extLst>
              <a:ext uri="{FF2B5EF4-FFF2-40B4-BE49-F238E27FC236}">
                <a16:creationId xmlns:a16="http://schemas.microsoft.com/office/drawing/2014/main" id="{1B2D3F8F-BEEE-EB65-B1BE-DAAFB45FDAAA}"/>
              </a:ext>
            </a:extLst>
          </p:cNvPr>
          <p:cNvSpPr txBox="1"/>
          <p:nvPr/>
        </p:nvSpPr>
        <p:spPr>
          <a:xfrm>
            <a:off x="741680" y="1761565"/>
            <a:ext cx="9650207" cy="1477328"/>
          </a:xfrm>
          <a:prstGeom prst="rect">
            <a:avLst/>
          </a:prstGeom>
          <a:noFill/>
        </p:spPr>
        <p:txBody>
          <a:bodyPr wrap="square" rtlCol="0">
            <a:spAutoFit/>
          </a:bodyPr>
          <a:lstStyle/>
          <a:p>
            <a:pPr algn="just"/>
            <a:r>
              <a:rPr lang="pt-BR" dirty="0"/>
              <a:t>“[...] </a:t>
            </a:r>
            <a:r>
              <a:rPr lang="pt-BR" dirty="0">
                <a:latin typeface="Montserrat Medium" pitchFamily="2" charset="0"/>
              </a:rPr>
              <a:t>instruções</a:t>
            </a:r>
            <a:r>
              <a:rPr lang="pt-BR" dirty="0"/>
              <a:t> são sentenças ou comandos em JavaScript. Assim como as sentenças nos idiomas humanos são terminadas e separadas por pontos-finais, as instruções em JavaScript são terminadas com ponto e vírgula [...] As expressões são avaliadas para produzir um valor, mas </a:t>
            </a:r>
            <a:r>
              <a:rPr lang="pt-BR" dirty="0">
                <a:latin typeface="Montserrat Medium" pitchFamily="2" charset="0"/>
              </a:rPr>
              <a:t>as instruções são executadas para fazer algo acontecer</a:t>
            </a:r>
            <a:r>
              <a:rPr lang="pt-BR" dirty="0"/>
              <a:t>.” </a:t>
            </a:r>
            <a:r>
              <a:rPr lang="pt-BR" dirty="0">
                <a:latin typeface="Montserrat Light" pitchFamily="2" charset="0"/>
              </a:rPr>
              <a:t>⁶</a:t>
            </a:r>
            <a:endParaRPr lang="pt-BR" dirty="0"/>
          </a:p>
        </p:txBody>
      </p:sp>
      <p:sp>
        <p:nvSpPr>
          <p:cNvPr id="8" name="CaixaDeTexto 7">
            <a:extLst>
              <a:ext uri="{FF2B5EF4-FFF2-40B4-BE49-F238E27FC236}">
                <a16:creationId xmlns:a16="http://schemas.microsoft.com/office/drawing/2014/main" id="{C1AFC5B2-63C8-9AE6-ACD2-CCF4A2979EE4}"/>
              </a:ext>
            </a:extLst>
          </p:cNvPr>
          <p:cNvSpPr txBox="1"/>
          <p:nvPr/>
        </p:nvSpPr>
        <p:spPr>
          <a:xfrm>
            <a:off x="640078" y="6354649"/>
            <a:ext cx="9650207" cy="246221"/>
          </a:xfrm>
          <a:prstGeom prst="rect">
            <a:avLst/>
          </a:prstGeom>
          <a:noFill/>
        </p:spPr>
        <p:txBody>
          <a:bodyPr wrap="square" rtlCol="0">
            <a:spAutoFit/>
          </a:bodyPr>
          <a:lstStyle/>
          <a:p>
            <a:pPr algn="just"/>
            <a:r>
              <a:rPr lang="pt-BR" sz="1000" dirty="0"/>
              <a:t>⁶ Flanagan, David. </a:t>
            </a:r>
            <a:r>
              <a:rPr lang="pt-BR" sz="1000" i="1" dirty="0"/>
              <a:t>JavaScript: o guia definitivo (2011), p. 85.</a:t>
            </a:r>
          </a:p>
        </p:txBody>
      </p:sp>
      <p:sp>
        <p:nvSpPr>
          <p:cNvPr id="9" name="CaixaDeTexto 8">
            <a:extLst>
              <a:ext uri="{FF2B5EF4-FFF2-40B4-BE49-F238E27FC236}">
                <a16:creationId xmlns:a16="http://schemas.microsoft.com/office/drawing/2014/main" id="{E594C5F8-7567-659E-E3B8-3F0FB5CE2823}"/>
              </a:ext>
            </a:extLst>
          </p:cNvPr>
          <p:cNvSpPr txBox="1"/>
          <p:nvPr/>
        </p:nvSpPr>
        <p:spPr>
          <a:xfrm>
            <a:off x="834733" y="3311775"/>
            <a:ext cx="4199846" cy="369332"/>
          </a:xfrm>
          <a:prstGeom prst="rect">
            <a:avLst/>
          </a:prstGeom>
          <a:noFill/>
        </p:spPr>
        <p:txBody>
          <a:bodyPr wrap="square" rtlCol="0">
            <a:spAutoFit/>
          </a:bodyPr>
          <a:lstStyle/>
          <a:p>
            <a:r>
              <a:rPr lang="pt-BR" dirty="0">
                <a:latin typeface="Montserrat Medium" pitchFamily="2" charset="0"/>
              </a:rPr>
              <a:t>Instruções de repetição:</a:t>
            </a:r>
          </a:p>
        </p:txBody>
      </p:sp>
      <p:sp>
        <p:nvSpPr>
          <p:cNvPr id="10" name="Retângulo 9">
            <a:extLst>
              <a:ext uri="{FF2B5EF4-FFF2-40B4-BE49-F238E27FC236}">
                <a16:creationId xmlns:a16="http://schemas.microsoft.com/office/drawing/2014/main" id="{5999BFE6-31C0-1938-3AA0-B47C3B6C8233}"/>
              </a:ext>
            </a:extLst>
          </p:cNvPr>
          <p:cNvSpPr/>
          <p:nvPr/>
        </p:nvSpPr>
        <p:spPr>
          <a:xfrm>
            <a:off x="1234385" y="3865653"/>
            <a:ext cx="9650206" cy="2254963"/>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accent2"/>
                </a:solidFill>
                <a:latin typeface="Consolas" panose="020B0609020204030204" pitchFamily="49" charset="0"/>
              </a:rPr>
              <a:t>// Essa instrução incrementa e imprime o valor da variável i 10 vezes no console</a:t>
            </a:r>
          </a:p>
          <a:p>
            <a:pPr algn="just"/>
            <a:r>
              <a:rPr lang="pt-BR" sz="1200" b="1" dirty="0">
                <a:solidFill>
                  <a:schemeClr val="tx1"/>
                </a:solidFill>
                <a:latin typeface="Consolas" panose="020B0609020204030204" pitchFamily="49" charset="0"/>
              </a:rPr>
              <a:t>for</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i = 0; i </a:t>
            </a:r>
            <a:r>
              <a:rPr lang="pt-BR" sz="1200" b="1" dirty="0">
                <a:solidFill>
                  <a:schemeClr val="tx1"/>
                </a:solidFill>
                <a:latin typeface="Consolas" panose="020B0609020204030204" pitchFamily="49" charset="0"/>
              </a:rPr>
              <a:t>&lt;</a:t>
            </a:r>
            <a:r>
              <a:rPr lang="pt-BR" sz="1200" dirty="0">
                <a:solidFill>
                  <a:schemeClr val="tx1"/>
                </a:solidFill>
                <a:latin typeface="Consolas" panose="020B0609020204030204" pitchFamily="49" charset="0"/>
              </a:rPr>
              <a:t> 10; i</a:t>
            </a:r>
            <a:r>
              <a:rPr lang="pt-BR" sz="1200" b="1" dirty="0">
                <a:solidFill>
                  <a:schemeClr val="tx1"/>
                </a:solidFill>
                <a:latin typeface="Consolas" panose="020B0609020204030204" pitchFamily="49" charset="0"/>
              </a:rPr>
              <a:t>++</a:t>
            </a:r>
            <a:r>
              <a:rPr lang="pt-BR" sz="1200" dirty="0">
                <a:solidFill>
                  <a:schemeClr val="tx1"/>
                </a:solidFill>
                <a:latin typeface="Consolas" panose="020B0609020204030204" pitchFamily="49" charset="0"/>
              </a:rPr>
              <a:t>) {</a:t>
            </a:r>
          </a:p>
          <a:p>
            <a:pPr algn="just"/>
            <a:r>
              <a:rPr lang="pt-BR" sz="1200" dirty="0">
                <a:solidFill>
                  <a:schemeClr val="tx1"/>
                </a:solidFill>
                <a:latin typeface="Consolas" panose="020B0609020204030204" pitchFamily="49" charset="0"/>
              </a:rPr>
              <a:t>  </a:t>
            </a:r>
            <a:r>
              <a:rPr lang="pt-BR" sz="1200" dirty="0">
                <a:solidFill>
                  <a:srgbClr val="7030A0"/>
                </a:solidFill>
                <a:latin typeface="Consolas" panose="020B0609020204030204" pitchFamily="49" charset="0"/>
              </a:rPr>
              <a:t>print</a:t>
            </a:r>
            <a:r>
              <a:rPr lang="pt-BR" sz="1200" dirty="0">
                <a:solidFill>
                  <a:schemeClr val="tx1"/>
                </a:solidFill>
                <a:latin typeface="Consolas" panose="020B0609020204030204" pitchFamily="49" charset="0"/>
              </a:rPr>
              <a:t>(i)</a:t>
            </a:r>
            <a:r>
              <a:rPr lang="pt-BR" sz="1200" b="1"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a:t>
            </a:r>
          </a:p>
          <a:p>
            <a:pPr algn="just"/>
            <a:endParaRPr lang="pt-BR" sz="1200" dirty="0">
              <a:solidFill>
                <a:schemeClr val="tx1"/>
              </a:solidFill>
              <a:latin typeface="Consolas" panose="020B0609020204030204" pitchFamily="49" charset="0"/>
            </a:endParaRPr>
          </a:p>
          <a:p>
            <a:pPr algn="just"/>
            <a:r>
              <a:rPr lang="pt-BR" sz="1200" dirty="0">
                <a:solidFill>
                  <a:schemeClr val="accent2"/>
                </a:solidFill>
                <a:latin typeface="Consolas" panose="020B0609020204030204" pitchFamily="49" charset="0"/>
              </a:rPr>
              <a:t>// Uma aproximação mais amigável é usar instrução for/in</a:t>
            </a:r>
          </a:p>
          <a:p>
            <a:pPr algn="just"/>
            <a:r>
              <a:rPr lang="pt-BR" sz="1200" dirty="0">
                <a:solidFill>
                  <a:schemeClr val="tx1"/>
                </a:solidFill>
                <a:latin typeface="Consolas" panose="020B0609020204030204" pitchFamily="49" charset="0"/>
              </a:rPr>
              <a:t>var </a:t>
            </a:r>
            <a:r>
              <a:rPr lang="pt-BR" sz="1200" dirty="0" err="1">
                <a:solidFill>
                  <a:schemeClr val="tx1"/>
                </a:solidFill>
                <a:latin typeface="Consolas" panose="020B0609020204030204" pitchFamily="49" charset="0"/>
              </a:rPr>
              <a:t>shopList</a:t>
            </a:r>
            <a:r>
              <a:rPr lang="pt-BR" sz="1200" dirty="0">
                <a:solidFill>
                  <a:schemeClr val="tx1"/>
                </a:solidFill>
                <a:latin typeface="Consolas" panose="020B0609020204030204" pitchFamily="49" charset="0"/>
              </a:rPr>
              <a:t> = [</a:t>
            </a:r>
            <a:r>
              <a:rPr lang="pt-BR" sz="1200" dirty="0">
                <a:solidFill>
                  <a:srgbClr val="FF5050"/>
                </a:solidFill>
                <a:latin typeface="Consolas" panose="020B0609020204030204" pitchFamily="49" charset="0"/>
              </a:rPr>
              <a:t>‘Pão’</a:t>
            </a:r>
            <a:r>
              <a:rPr lang="pt-BR" sz="1200" dirty="0">
                <a:solidFill>
                  <a:schemeClr val="tx1"/>
                </a:solidFill>
                <a:latin typeface="Consolas" panose="020B0609020204030204" pitchFamily="49" charset="0"/>
              </a:rPr>
              <a:t>, </a:t>
            </a:r>
            <a:r>
              <a:rPr lang="pt-BR" sz="1200" dirty="0">
                <a:solidFill>
                  <a:srgbClr val="FF5050"/>
                </a:solidFill>
                <a:latin typeface="Consolas" panose="020B0609020204030204" pitchFamily="49" charset="0"/>
              </a:rPr>
              <a:t>‘Queijo’</a:t>
            </a:r>
            <a:r>
              <a:rPr lang="pt-BR" sz="1200" dirty="0">
                <a:solidFill>
                  <a:schemeClr val="tx1"/>
                </a:solidFill>
                <a:latin typeface="Consolas" panose="020B0609020204030204" pitchFamily="49" charset="0"/>
              </a:rPr>
              <a:t>, </a:t>
            </a:r>
            <a:r>
              <a:rPr lang="pt-BR" sz="1200" dirty="0">
                <a:solidFill>
                  <a:srgbClr val="FF5050"/>
                </a:solidFill>
                <a:latin typeface="Consolas" panose="020B0609020204030204" pitchFamily="49" charset="0"/>
              </a:rPr>
              <a:t>‘Cerveja’</a:t>
            </a:r>
            <a:r>
              <a:rPr lang="pt-BR" sz="1200" dirty="0">
                <a:solidFill>
                  <a:schemeClr val="tx1"/>
                </a:solidFill>
                <a:latin typeface="Consolas" panose="020B0609020204030204" pitchFamily="49" charset="0"/>
              </a:rPr>
              <a:t>, </a:t>
            </a:r>
            <a:r>
              <a:rPr lang="pt-BR" sz="1200" dirty="0">
                <a:solidFill>
                  <a:srgbClr val="FF5050"/>
                </a:solidFill>
                <a:latin typeface="Consolas" panose="020B0609020204030204" pitchFamily="49" charset="0"/>
              </a:rPr>
              <a:t>‘Ração para gatos’</a:t>
            </a:r>
            <a:r>
              <a:rPr lang="pt-BR" sz="1200" dirty="0">
                <a:solidFill>
                  <a:schemeClr val="tx1"/>
                </a:solidFill>
                <a:latin typeface="Consolas" panose="020B0609020204030204" pitchFamily="49" charset="0"/>
              </a:rPr>
              <a:t>];</a:t>
            </a:r>
          </a:p>
          <a:p>
            <a:pPr algn="just"/>
            <a:endParaRPr lang="pt-BR" sz="1200"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for</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item </a:t>
            </a:r>
            <a:r>
              <a:rPr lang="pt-BR" sz="1200" b="1" dirty="0">
                <a:solidFill>
                  <a:schemeClr val="tx1"/>
                </a:solidFill>
                <a:latin typeface="Consolas" panose="020B0609020204030204" pitchFamily="49" charset="0"/>
              </a:rPr>
              <a:t>in</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shopList</a:t>
            </a:r>
            <a:r>
              <a:rPr lang="pt-BR" sz="1200" dirty="0">
                <a:solidFill>
                  <a:schemeClr val="tx1"/>
                </a:solidFill>
                <a:latin typeface="Consolas" panose="020B0609020204030204" pitchFamily="49" charset="0"/>
              </a:rPr>
              <a:t>) {</a:t>
            </a:r>
          </a:p>
          <a:p>
            <a:pPr algn="just"/>
            <a:r>
              <a:rPr lang="pt-BR" sz="1200" dirty="0">
                <a:solidFill>
                  <a:schemeClr val="tx1"/>
                </a:solidFill>
                <a:latin typeface="Consolas" panose="020B0609020204030204" pitchFamily="49" charset="0"/>
              </a:rPr>
              <a:t>  </a:t>
            </a:r>
            <a:r>
              <a:rPr lang="pt-BR" sz="1200" dirty="0">
                <a:solidFill>
                  <a:srgbClr val="7030A0"/>
                </a:solidFill>
                <a:latin typeface="Consolas" panose="020B0609020204030204" pitchFamily="49" charset="0"/>
              </a:rPr>
              <a:t>print</a:t>
            </a:r>
            <a:r>
              <a:rPr lang="pt-BR" sz="1200" dirty="0">
                <a:solidFill>
                  <a:schemeClr val="tx1"/>
                </a:solidFill>
                <a:latin typeface="Consolas" panose="020B0609020204030204" pitchFamily="49" charset="0"/>
              </a:rPr>
              <a:t>(</a:t>
            </a:r>
            <a:r>
              <a:rPr lang="pt-BR" sz="1200" dirty="0" err="1">
                <a:solidFill>
                  <a:schemeClr val="tx1"/>
                </a:solidFill>
                <a:latin typeface="Consolas" panose="020B0609020204030204" pitchFamily="49" charset="0"/>
              </a:rPr>
              <a:t>shopList</a:t>
            </a:r>
            <a:r>
              <a:rPr lang="pt-BR" sz="1200" dirty="0">
                <a:solidFill>
                  <a:schemeClr val="tx1"/>
                </a:solidFill>
                <a:latin typeface="Consolas" panose="020B0609020204030204" pitchFamily="49" charset="0"/>
              </a:rPr>
              <a:t>[item])</a:t>
            </a:r>
            <a:r>
              <a:rPr lang="pt-BR" sz="1200" b="1"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035466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D54F61-182A-9044-A7E9-AC1541CE4AF6}"/>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E4BC2C64-7BC6-DF49-2D1B-E1D52D0A5404}"/>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2CD6E813-1918-21D0-4A2D-D8DFEC71DA42}"/>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B1CF6B14-8B11-2DF1-213F-164808C4F51B}"/>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FCF3FC71-4166-10DD-B575-881B876F2227}"/>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543C4725-8647-3C5B-8117-D90FE4688B23}"/>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Funções</a:t>
            </a:r>
          </a:p>
        </p:txBody>
      </p:sp>
      <p:sp>
        <p:nvSpPr>
          <p:cNvPr id="6" name="Elipse 5">
            <a:extLst>
              <a:ext uri="{FF2B5EF4-FFF2-40B4-BE49-F238E27FC236}">
                <a16:creationId xmlns:a16="http://schemas.microsoft.com/office/drawing/2014/main" id="{1D24A79A-1DA2-4A39-2763-4CB1DA0C8E55}"/>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37</a:t>
            </a:fld>
            <a:endParaRPr lang="pt-BR" sz="1100" b="1" dirty="0"/>
          </a:p>
        </p:txBody>
      </p:sp>
      <p:sp>
        <p:nvSpPr>
          <p:cNvPr id="2" name="CaixaDeTexto 1">
            <a:extLst>
              <a:ext uri="{FF2B5EF4-FFF2-40B4-BE49-F238E27FC236}">
                <a16:creationId xmlns:a16="http://schemas.microsoft.com/office/drawing/2014/main" id="{5B1B606E-F93C-ACC1-11A3-64E4D936719E}"/>
              </a:ext>
            </a:extLst>
          </p:cNvPr>
          <p:cNvSpPr txBox="1"/>
          <p:nvPr/>
        </p:nvSpPr>
        <p:spPr>
          <a:xfrm>
            <a:off x="741680" y="1761565"/>
            <a:ext cx="9650207" cy="2031325"/>
          </a:xfrm>
          <a:prstGeom prst="rect">
            <a:avLst/>
          </a:prstGeom>
          <a:noFill/>
        </p:spPr>
        <p:txBody>
          <a:bodyPr wrap="square" rtlCol="0">
            <a:spAutoFit/>
          </a:bodyPr>
          <a:lstStyle/>
          <a:p>
            <a:pPr algn="just"/>
            <a:r>
              <a:rPr lang="pt-BR" dirty="0"/>
              <a:t>“Uma função é um bloco de código JavaScript definido uma vez, mas que pode ser executado (ou chamado) qualquer número de vezes. [...] uma definição de função pode incluir uma lista de identificadores, conhecidos como parâmetros, que funcionam como variáveis locais para o corpo da função. As chamadas de função fornecem valores (ou argumentos) para os parâmetros da função. Frequentemente, as funções utilizam seus valores de argumento para calcular um valor de retorno, que se torna o valor da expressão da chamada de função.” </a:t>
            </a:r>
            <a:r>
              <a:rPr lang="pt-BR" dirty="0">
                <a:latin typeface="Montserrat Light" pitchFamily="2" charset="0"/>
                <a:cs typeface="Times New Roman" panose="02020603050405020304" pitchFamily="18" charset="0"/>
              </a:rPr>
              <a:t>⁷</a:t>
            </a:r>
            <a:endParaRPr lang="pt-BR" dirty="0"/>
          </a:p>
        </p:txBody>
      </p:sp>
      <p:sp>
        <p:nvSpPr>
          <p:cNvPr id="8" name="CaixaDeTexto 7">
            <a:extLst>
              <a:ext uri="{FF2B5EF4-FFF2-40B4-BE49-F238E27FC236}">
                <a16:creationId xmlns:a16="http://schemas.microsoft.com/office/drawing/2014/main" id="{2455C0DF-4FC3-49A5-034B-F4E404840F47}"/>
              </a:ext>
            </a:extLst>
          </p:cNvPr>
          <p:cNvSpPr txBox="1"/>
          <p:nvPr/>
        </p:nvSpPr>
        <p:spPr>
          <a:xfrm>
            <a:off x="640078" y="6354649"/>
            <a:ext cx="9650207" cy="246221"/>
          </a:xfrm>
          <a:prstGeom prst="rect">
            <a:avLst/>
          </a:prstGeom>
          <a:noFill/>
        </p:spPr>
        <p:txBody>
          <a:bodyPr wrap="square" rtlCol="0">
            <a:spAutoFit/>
          </a:bodyPr>
          <a:lstStyle/>
          <a:p>
            <a:pPr algn="just"/>
            <a:r>
              <a:rPr lang="pt-BR" sz="1000" dirty="0">
                <a:latin typeface="Times New Roman" panose="02020603050405020304" pitchFamily="18" charset="0"/>
                <a:cs typeface="Times New Roman" panose="02020603050405020304" pitchFamily="18" charset="0"/>
              </a:rPr>
              <a:t>⁷ </a:t>
            </a:r>
            <a:r>
              <a:rPr lang="pt-BR" sz="1000" dirty="0"/>
              <a:t>Flanagan, David. </a:t>
            </a:r>
            <a:r>
              <a:rPr lang="pt-BR" sz="1000" i="1" dirty="0"/>
              <a:t>JavaScript: o guia definitivo (2011), p. 158.</a:t>
            </a:r>
          </a:p>
        </p:txBody>
      </p:sp>
      <p:sp>
        <p:nvSpPr>
          <p:cNvPr id="12" name="Retângulo 11">
            <a:extLst>
              <a:ext uri="{FF2B5EF4-FFF2-40B4-BE49-F238E27FC236}">
                <a16:creationId xmlns:a16="http://schemas.microsoft.com/office/drawing/2014/main" id="{A2E6E37D-95CB-687D-BE6B-A480BC7C1A28}"/>
              </a:ext>
            </a:extLst>
          </p:cNvPr>
          <p:cNvSpPr/>
          <p:nvPr/>
        </p:nvSpPr>
        <p:spPr>
          <a:xfrm>
            <a:off x="4388467" y="4406093"/>
            <a:ext cx="3342042" cy="1335353"/>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b="1" dirty="0" err="1">
                <a:latin typeface="Consolas" panose="020B0609020204030204" pitchFamily="49" charset="0"/>
              </a:rPr>
              <a:t>function</a:t>
            </a:r>
            <a:r>
              <a:rPr lang="pt-BR" sz="1200" dirty="0">
                <a:latin typeface="Consolas" panose="020B0609020204030204" pitchFamily="49" charset="0"/>
              </a:rPr>
              <a:t> </a:t>
            </a:r>
            <a:r>
              <a:rPr lang="pt-BR" sz="1200" dirty="0" err="1">
                <a:latin typeface="Consolas" panose="020B0609020204030204" pitchFamily="49" charset="0"/>
              </a:rPr>
              <a:t>hypotenuse</a:t>
            </a:r>
            <a:r>
              <a:rPr lang="pt-BR" sz="1200" dirty="0">
                <a:latin typeface="Consolas" panose="020B0609020204030204" pitchFamily="49" charset="0"/>
              </a:rPr>
              <a:t>(x, y) {</a:t>
            </a:r>
          </a:p>
          <a:p>
            <a:pPr algn="just"/>
            <a:endParaRPr lang="pt-BR" sz="1200" dirty="0">
              <a:latin typeface="Consolas" panose="020B0609020204030204" pitchFamily="49" charset="0"/>
            </a:endParaRPr>
          </a:p>
          <a:p>
            <a:pPr algn="just"/>
            <a:r>
              <a:rPr lang="pt-BR" sz="1200" dirty="0">
                <a:latin typeface="Consolas" panose="020B0609020204030204" pitchFamily="49" charset="0"/>
              </a:rPr>
              <a:t>  </a:t>
            </a:r>
            <a:r>
              <a:rPr lang="pt-BR" sz="1200" b="1" dirty="0" err="1">
                <a:latin typeface="Consolas" panose="020B0609020204030204" pitchFamily="49" charset="0"/>
              </a:rPr>
              <a:t>return</a:t>
            </a:r>
            <a:r>
              <a:rPr lang="pt-BR" sz="1200" dirty="0">
                <a:latin typeface="Consolas" panose="020B0609020204030204" pitchFamily="49" charset="0"/>
              </a:rPr>
              <a:t> </a:t>
            </a:r>
            <a:r>
              <a:rPr lang="pt-BR" sz="1200" dirty="0" err="1">
                <a:latin typeface="Consolas" panose="020B0609020204030204" pitchFamily="49" charset="0"/>
              </a:rPr>
              <a:t>Math.sqrt</a:t>
            </a:r>
            <a:r>
              <a:rPr lang="pt-BR" sz="1200" dirty="0">
                <a:latin typeface="Consolas" panose="020B0609020204030204" pitchFamily="49" charset="0"/>
              </a:rPr>
              <a:t>(x*x + y*y)</a:t>
            </a:r>
            <a:r>
              <a:rPr lang="pt-BR" sz="1200" b="1" dirty="0">
                <a:latin typeface="Consolas" panose="020B0609020204030204" pitchFamily="49" charset="0"/>
              </a:rPr>
              <a:t>;</a:t>
            </a:r>
          </a:p>
          <a:p>
            <a:pPr algn="just"/>
            <a:r>
              <a:rPr lang="pt-BR" sz="1200" dirty="0">
                <a:latin typeface="Consolas" panose="020B0609020204030204" pitchFamily="49" charset="0"/>
              </a:rPr>
              <a:t>}</a:t>
            </a:r>
          </a:p>
        </p:txBody>
      </p:sp>
      <p:sp>
        <p:nvSpPr>
          <p:cNvPr id="18" name="CaixaDeTexto 17">
            <a:extLst>
              <a:ext uri="{FF2B5EF4-FFF2-40B4-BE49-F238E27FC236}">
                <a16:creationId xmlns:a16="http://schemas.microsoft.com/office/drawing/2014/main" id="{1DEDAA28-3D4A-001A-9509-F780AB818136}"/>
              </a:ext>
            </a:extLst>
          </p:cNvPr>
          <p:cNvSpPr txBox="1"/>
          <p:nvPr/>
        </p:nvSpPr>
        <p:spPr>
          <a:xfrm>
            <a:off x="5080668" y="3825992"/>
            <a:ext cx="769026" cy="276999"/>
          </a:xfrm>
          <a:prstGeom prst="rect">
            <a:avLst/>
          </a:prstGeom>
          <a:noFill/>
        </p:spPr>
        <p:txBody>
          <a:bodyPr wrap="square" rtlCol="0">
            <a:spAutoFit/>
          </a:bodyPr>
          <a:lstStyle/>
          <a:p>
            <a:pPr algn="ctr"/>
            <a:r>
              <a:rPr lang="pt-BR" sz="1200" dirty="0"/>
              <a:t>Nome</a:t>
            </a:r>
          </a:p>
        </p:txBody>
      </p:sp>
      <p:cxnSp>
        <p:nvCxnSpPr>
          <p:cNvPr id="19" name="Conector de Seta Reta 18">
            <a:extLst>
              <a:ext uri="{FF2B5EF4-FFF2-40B4-BE49-F238E27FC236}">
                <a16:creationId xmlns:a16="http://schemas.microsoft.com/office/drawing/2014/main" id="{D4ADFA2B-807F-49F6-C766-3A2A7D03C6BC}"/>
              </a:ext>
            </a:extLst>
          </p:cNvPr>
          <p:cNvCxnSpPr/>
          <p:nvPr/>
        </p:nvCxnSpPr>
        <p:spPr>
          <a:xfrm>
            <a:off x="6457352" y="5390178"/>
            <a:ext cx="0" cy="54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10A8F611-53B7-CCF4-E777-5CA7276C7BC0}"/>
              </a:ext>
            </a:extLst>
          </p:cNvPr>
          <p:cNvCxnSpPr>
            <a:cxnSpLocks/>
          </p:cNvCxnSpPr>
          <p:nvPr/>
        </p:nvCxnSpPr>
        <p:spPr>
          <a:xfrm flipV="1">
            <a:off x="5465181" y="4136093"/>
            <a:ext cx="0" cy="54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412E3D11-D99D-1258-C580-AB5A3B254A9A}"/>
              </a:ext>
            </a:extLst>
          </p:cNvPr>
          <p:cNvCxnSpPr>
            <a:cxnSpLocks/>
          </p:cNvCxnSpPr>
          <p:nvPr/>
        </p:nvCxnSpPr>
        <p:spPr>
          <a:xfrm flipV="1">
            <a:off x="7040952" y="5176932"/>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80B8D3A9-E384-8377-0C11-B7C6BA08F703}"/>
              </a:ext>
            </a:extLst>
          </p:cNvPr>
          <p:cNvCxnSpPr>
            <a:cxnSpLocks/>
          </p:cNvCxnSpPr>
          <p:nvPr/>
        </p:nvCxnSpPr>
        <p:spPr>
          <a:xfrm flipH="1" flipV="1">
            <a:off x="3695249" y="4815467"/>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125F563F-CE93-49FB-BAE2-6F474576D2E0}"/>
              </a:ext>
            </a:extLst>
          </p:cNvPr>
          <p:cNvCxnSpPr>
            <a:cxnSpLocks/>
          </p:cNvCxnSpPr>
          <p:nvPr/>
        </p:nvCxnSpPr>
        <p:spPr>
          <a:xfrm flipV="1">
            <a:off x="6457352" y="4136093"/>
            <a:ext cx="0" cy="54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57B76E05-4071-E44D-241F-92164C85BA3C}"/>
              </a:ext>
            </a:extLst>
          </p:cNvPr>
          <p:cNvSpPr txBox="1"/>
          <p:nvPr/>
        </p:nvSpPr>
        <p:spPr>
          <a:xfrm>
            <a:off x="5713057" y="3818993"/>
            <a:ext cx="1488589" cy="276999"/>
          </a:xfrm>
          <a:prstGeom prst="rect">
            <a:avLst/>
          </a:prstGeom>
          <a:noFill/>
        </p:spPr>
        <p:txBody>
          <a:bodyPr wrap="square" rtlCol="0">
            <a:spAutoFit/>
          </a:bodyPr>
          <a:lstStyle/>
          <a:p>
            <a:pPr algn="ctr"/>
            <a:r>
              <a:rPr lang="pt-BR" sz="1200" dirty="0"/>
              <a:t>Argumentos</a:t>
            </a:r>
          </a:p>
        </p:txBody>
      </p:sp>
      <p:sp>
        <p:nvSpPr>
          <p:cNvPr id="25" name="CaixaDeTexto 24">
            <a:extLst>
              <a:ext uri="{FF2B5EF4-FFF2-40B4-BE49-F238E27FC236}">
                <a16:creationId xmlns:a16="http://schemas.microsoft.com/office/drawing/2014/main" id="{6D89A1F4-2244-C2C5-361F-E8A2C9C48F1B}"/>
              </a:ext>
            </a:extLst>
          </p:cNvPr>
          <p:cNvSpPr txBox="1"/>
          <p:nvPr/>
        </p:nvSpPr>
        <p:spPr>
          <a:xfrm>
            <a:off x="2422093" y="4676093"/>
            <a:ext cx="1267849" cy="277873"/>
          </a:xfrm>
          <a:prstGeom prst="rect">
            <a:avLst/>
          </a:prstGeom>
          <a:noFill/>
        </p:spPr>
        <p:txBody>
          <a:bodyPr wrap="square" rtlCol="0">
            <a:spAutoFit/>
          </a:bodyPr>
          <a:lstStyle/>
          <a:p>
            <a:pPr algn="ctr"/>
            <a:r>
              <a:rPr lang="pt-BR" sz="1200" dirty="0"/>
              <a:t>Declaração</a:t>
            </a:r>
          </a:p>
        </p:txBody>
      </p:sp>
      <p:sp>
        <p:nvSpPr>
          <p:cNvPr id="26" name="CaixaDeTexto 25">
            <a:extLst>
              <a:ext uri="{FF2B5EF4-FFF2-40B4-BE49-F238E27FC236}">
                <a16:creationId xmlns:a16="http://schemas.microsoft.com/office/drawing/2014/main" id="{E5A55A82-4C7E-706C-E1E3-1E0EA65867E3}"/>
              </a:ext>
            </a:extLst>
          </p:cNvPr>
          <p:cNvSpPr txBox="1"/>
          <p:nvPr/>
        </p:nvSpPr>
        <p:spPr>
          <a:xfrm>
            <a:off x="7684739" y="5038432"/>
            <a:ext cx="1792746" cy="276999"/>
          </a:xfrm>
          <a:prstGeom prst="rect">
            <a:avLst/>
          </a:prstGeom>
          <a:noFill/>
        </p:spPr>
        <p:txBody>
          <a:bodyPr wrap="square" rtlCol="0">
            <a:spAutoFit/>
          </a:bodyPr>
          <a:lstStyle/>
          <a:p>
            <a:pPr algn="ctr"/>
            <a:r>
              <a:rPr lang="pt-BR" sz="1200" dirty="0"/>
              <a:t>Instrução de retorno</a:t>
            </a:r>
          </a:p>
        </p:txBody>
      </p:sp>
      <p:sp>
        <p:nvSpPr>
          <p:cNvPr id="27" name="CaixaDeTexto 26">
            <a:extLst>
              <a:ext uri="{FF2B5EF4-FFF2-40B4-BE49-F238E27FC236}">
                <a16:creationId xmlns:a16="http://schemas.microsoft.com/office/drawing/2014/main" id="{DFA793E7-1FA8-9F83-3EE9-4B370665F08C}"/>
              </a:ext>
            </a:extLst>
          </p:cNvPr>
          <p:cNvSpPr txBox="1"/>
          <p:nvPr/>
        </p:nvSpPr>
        <p:spPr>
          <a:xfrm>
            <a:off x="5371202" y="5997932"/>
            <a:ext cx="2172298" cy="646331"/>
          </a:xfrm>
          <a:prstGeom prst="rect">
            <a:avLst/>
          </a:prstGeom>
          <a:noFill/>
        </p:spPr>
        <p:txBody>
          <a:bodyPr wrap="square" rtlCol="0">
            <a:spAutoFit/>
          </a:bodyPr>
          <a:lstStyle/>
          <a:p>
            <a:pPr algn="ctr"/>
            <a:r>
              <a:rPr lang="pt-BR" sz="1200" dirty="0"/>
              <a:t>Argumentos sendo usados para calcular um valor</a:t>
            </a:r>
          </a:p>
        </p:txBody>
      </p:sp>
    </p:spTree>
    <p:extLst>
      <p:ext uri="{BB962C8B-B14F-4D97-AF65-F5344CB8AC3E}">
        <p14:creationId xmlns:p14="http://schemas.microsoft.com/office/powerpoint/2010/main" val="315000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5" grpId="0"/>
      <p:bldP spid="26"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4A335F-E00E-4F01-3200-61844DF2ED5C}"/>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14577460-5EB2-0D14-93BB-585450DF781E}"/>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7586F3B0-CDF0-B318-452B-EBB685B696FC}"/>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6F7B8CF3-AFD4-7B15-2FD1-2C44A4DB9436}"/>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5B12FE2A-C4BD-6AD0-408A-F45583760DB8}"/>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E173F981-7B12-E4AC-92DC-92AC45F61170}"/>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Métodos</a:t>
            </a:r>
          </a:p>
        </p:txBody>
      </p:sp>
      <p:sp>
        <p:nvSpPr>
          <p:cNvPr id="6" name="Elipse 5">
            <a:extLst>
              <a:ext uri="{FF2B5EF4-FFF2-40B4-BE49-F238E27FC236}">
                <a16:creationId xmlns:a16="http://schemas.microsoft.com/office/drawing/2014/main" id="{0806B550-DF76-5971-B7A7-12064FD05223}"/>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38</a:t>
            </a:fld>
            <a:endParaRPr lang="pt-BR" sz="1100" b="1" dirty="0"/>
          </a:p>
        </p:txBody>
      </p:sp>
      <p:sp>
        <p:nvSpPr>
          <p:cNvPr id="10" name="CaixaDeTexto 9">
            <a:extLst>
              <a:ext uri="{FF2B5EF4-FFF2-40B4-BE49-F238E27FC236}">
                <a16:creationId xmlns:a16="http://schemas.microsoft.com/office/drawing/2014/main" id="{83070997-9EB2-6401-3BC0-234DA2EAA4F8}"/>
              </a:ext>
            </a:extLst>
          </p:cNvPr>
          <p:cNvSpPr txBox="1"/>
          <p:nvPr/>
        </p:nvSpPr>
        <p:spPr>
          <a:xfrm>
            <a:off x="741680" y="1761565"/>
            <a:ext cx="9650207" cy="923330"/>
          </a:xfrm>
          <a:prstGeom prst="rect">
            <a:avLst/>
          </a:prstGeom>
          <a:noFill/>
        </p:spPr>
        <p:txBody>
          <a:bodyPr wrap="square" rtlCol="0">
            <a:spAutoFit/>
          </a:bodyPr>
          <a:lstStyle/>
          <a:p>
            <a:pPr algn="just"/>
            <a:r>
              <a:rPr lang="pt-BR" dirty="0"/>
              <a:t>“Se uma função é atribuída à propriedade de um objeto, ela é conhecida como método desse objeto. Quando uma função é chamada em ou por meio de um objeto, esse objeto é o contexto da chamada ou o valor de </a:t>
            </a:r>
            <a:r>
              <a:rPr lang="pt-BR" dirty="0" err="1">
                <a:latin typeface="Montserrat Medium" pitchFamily="2" charset="0"/>
              </a:rPr>
              <a:t>this</a:t>
            </a:r>
            <a:r>
              <a:rPr lang="pt-BR" dirty="0"/>
              <a:t> da função.</a:t>
            </a:r>
            <a:r>
              <a:rPr lang="pt-BR" dirty="0">
                <a:latin typeface="Times New Roman" panose="02020603050405020304" pitchFamily="18" charset="0"/>
                <a:cs typeface="Times New Roman" panose="02020603050405020304" pitchFamily="18" charset="0"/>
              </a:rPr>
              <a:t>⁷</a:t>
            </a:r>
            <a:endParaRPr lang="pt-BR" dirty="0"/>
          </a:p>
        </p:txBody>
      </p:sp>
      <p:sp>
        <p:nvSpPr>
          <p:cNvPr id="11" name="CaixaDeTexto 10">
            <a:extLst>
              <a:ext uri="{FF2B5EF4-FFF2-40B4-BE49-F238E27FC236}">
                <a16:creationId xmlns:a16="http://schemas.microsoft.com/office/drawing/2014/main" id="{0A900031-A83D-E80F-F1C1-B11ED68CC7AA}"/>
              </a:ext>
            </a:extLst>
          </p:cNvPr>
          <p:cNvSpPr txBox="1"/>
          <p:nvPr/>
        </p:nvSpPr>
        <p:spPr>
          <a:xfrm>
            <a:off x="640078" y="6354649"/>
            <a:ext cx="9650207" cy="246221"/>
          </a:xfrm>
          <a:prstGeom prst="rect">
            <a:avLst/>
          </a:prstGeom>
          <a:noFill/>
        </p:spPr>
        <p:txBody>
          <a:bodyPr wrap="square" rtlCol="0">
            <a:spAutoFit/>
          </a:bodyPr>
          <a:lstStyle/>
          <a:p>
            <a:pPr algn="just"/>
            <a:r>
              <a:rPr lang="pt-BR" sz="1000" dirty="0">
                <a:latin typeface="Times New Roman" panose="02020603050405020304" pitchFamily="18" charset="0"/>
                <a:cs typeface="Times New Roman" panose="02020603050405020304" pitchFamily="18" charset="0"/>
              </a:rPr>
              <a:t>⁷ </a:t>
            </a:r>
            <a:r>
              <a:rPr lang="pt-BR" sz="1000" dirty="0"/>
              <a:t>Flanagan, David. </a:t>
            </a:r>
            <a:r>
              <a:rPr lang="pt-BR" sz="1000" i="1" dirty="0"/>
              <a:t>JavaScript: o guia definitivo (2011), p. 158.</a:t>
            </a:r>
          </a:p>
        </p:txBody>
      </p:sp>
      <p:sp>
        <p:nvSpPr>
          <p:cNvPr id="12" name="Retângulo 11">
            <a:extLst>
              <a:ext uri="{FF2B5EF4-FFF2-40B4-BE49-F238E27FC236}">
                <a16:creationId xmlns:a16="http://schemas.microsoft.com/office/drawing/2014/main" id="{7745D2DB-14AF-2004-03DD-1C0515E28A63}"/>
              </a:ext>
            </a:extLst>
          </p:cNvPr>
          <p:cNvSpPr/>
          <p:nvPr/>
        </p:nvSpPr>
        <p:spPr>
          <a:xfrm>
            <a:off x="1234385" y="2879542"/>
            <a:ext cx="9650206" cy="3280460"/>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accent2"/>
                </a:solidFill>
                <a:latin typeface="Consolas" panose="020B0609020204030204" pitchFamily="49" charset="0"/>
              </a:rPr>
              <a:t>// Função construtora de um objeto Dog</a:t>
            </a:r>
          </a:p>
          <a:p>
            <a:pPr algn="just"/>
            <a:r>
              <a:rPr lang="pt-BR" sz="1200" b="1" dirty="0" err="1">
                <a:solidFill>
                  <a:schemeClr val="tx1"/>
                </a:solidFill>
                <a:latin typeface="Consolas" panose="020B0609020204030204" pitchFamily="49" charset="0"/>
              </a:rPr>
              <a:t>function</a:t>
            </a:r>
            <a:r>
              <a:rPr lang="pt-BR" sz="1200" dirty="0">
                <a:solidFill>
                  <a:schemeClr val="tx1"/>
                </a:solidFill>
                <a:latin typeface="Consolas" panose="020B0609020204030204" pitchFamily="49" charset="0"/>
              </a:rPr>
              <a:t> Dog(</a:t>
            </a:r>
            <a:r>
              <a:rPr lang="pt-BR" sz="1200" dirty="0" err="1">
                <a:solidFill>
                  <a:schemeClr val="tx1"/>
                </a:solidFill>
                <a:latin typeface="Consolas" panose="020B0609020204030204" pitchFamily="49" charset="0"/>
              </a:rPr>
              <a:t>breed</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size</a:t>
            </a:r>
            <a:r>
              <a:rPr lang="pt-BR" sz="1200" dirty="0">
                <a:solidFill>
                  <a:schemeClr val="tx1"/>
                </a:solidFill>
                <a:latin typeface="Consolas" panose="020B0609020204030204" pitchFamily="49" charset="0"/>
              </a:rPr>
              <a:t>, color) {</a:t>
            </a:r>
          </a:p>
          <a:p>
            <a:pPr algn="just"/>
            <a:r>
              <a:rPr lang="pt-BR" sz="1200"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return</a:t>
            </a:r>
            <a:r>
              <a:rPr lang="pt-BR" sz="1200" dirty="0">
                <a:solidFill>
                  <a:schemeClr val="tx1"/>
                </a:solidFill>
                <a:latin typeface="Consolas" panose="020B0609020204030204" pitchFamily="49" charset="0"/>
              </a:rPr>
              <a:t> {</a:t>
            </a:r>
          </a:p>
          <a:p>
            <a:pPr algn="just"/>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breed</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breed</a:t>
            </a:r>
            <a:r>
              <a:rPr lang="pt-BR" sz="1200"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size</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size</a:t>
            </a:r>
            <a:r>
              <a:rPr lang="pt-BR" sz="1200"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    color: color,</a:t>
            </a:r>
          </a:p>
          <a:p>
            <a:pPr algn="just"/>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bark</a:t>
            </a:r>
            <a:r>
              <a:rPr lang="pt-BR" sz="1200"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function</a:t>
            </a:r>
            <a:r>
              <a:rPr lang="pt-BR" sz="1200" dirty="0">
                <a:solidFill>
                  <a:schemeClr val="tx1"/>
                </a:solidFill>
                <a:latin typeface="Consolas" panose="020B0609020204030204" pitchFamily="49" charset="0"/>
              </a:rPr>
              <a:t>() {</a:t>
            </a:r>
          </a:p>
          <a:p>
            <a:pPr algn="just"/>
            <a:r>
              <a:rPr lang="pt-BR" sz="1200" dirty="0">
                <a:solidFill>
                  <a:srgbClr val="7030A0"/>
                </a:solidFill>
                <a:latin typeface="Consolas" panose="020B0609020204030204" pitchFamily="49" charset="0"/>
              </a:rPr>
              <a:t>      print</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a:t>
            </a:r>
            <a:r>
              <a:rPr lang="pt-BR" sz="1200" dirty="0" err="1">
                <a:solidFill>
                  <a:srgbClr val="FF5050"/>
                </a:solidFill>
                <a:latin typeface="Consolas" panose="020B0609020204030204" pitchFamily="49" charset="0"/>
              </a:rPr>
              <a:t>Au</a:t>
            </a:r>
            <a:r>
              <a:rPr lang="pt-BR" sz="1200" dirty="0">
                <a:solidFill>
                  <a:srgbClr val="FF5050"/>
                </a:solidFill>
                <a:latin typeface="Consolas" panose="020B0609020204030204" pitchFamily="49" charset="0"/>
              </a:rPr>
              <a:t> </a:t>
            </a:r>
            <a:r>
              <a:rPr lang="pt-BR" sz="1200" dirty="0" err="1">
                <a:solidFill>
                  <a:srgbClr val="FF5050"/>
                </a:solidFill>
                <a:latin typeface="Consolas" panose="020B0609020204030204" pitchFamily="49" charset="0"/>
              </a:rPr>
              <a:t>Au</a:t>
            </a:r>
            <a:r>
              <a:rPr lang="pt-BR" sz="1200" dirty="0">
                <a:solidFill>
                  <a:srgbClr val="FF5050"/>
                </a:solidFill>
                <a:latin typeface="Consolas" panose="020B0609020204030204" pitchFamily="49" charset="0"/>
              </a:rPr>
              <a:t>!’</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r>
              <a:rPr lang="pt-BR" sz="1200" dirty="0">
                <a:solidFill>
                  <a:schemeClr val="tx1"/>
                </a:solidFill>
                <a:latin typeface="Consolas" panose="020B0609020204030204" pitchFamily="49" charset="0"/>
              </a:rPr>
              <a:t>    }</a:t>
            </a:r>
          </a:p>
          <a:p>
            <a:pPr algn="just"/>
            <a:r>
              <a:rPr lang="pt-BR" sz="1200" dirty="0">
                <a:solidFill>
                  <a:schemeClr val="tx1"/>
                </a:solidFill>
                <a:latin typeface="Consolas" panose="020B0609020204030204" pitchFamily="49" charset="0"/>
              </a:rPr>
              <a:t>  };</a:t>
            </a:r>
          </a:p>
          <a:p>
            <a:pPr algn="just"/>
            <a:r>
              <a:rPr lang="pt-BR" sz="1200" dirty="0">
                <a:solidFill>
                  <a:schemeClr val="tx1"/>
                </a:solidFill>
                <a:latin typeface="Consolas" panose="020B0609020204030204" pitchFamily="49" charset="0"/>
              </a:rPr>
              <a:t>}</a:t>
            </a:r>
          </a:p>
          <a:p>
            <a:pPr algn="just"/>
            <a:endParaRPr lang="pt-BR" sz="1200" dirty="0">
              <a:solidFill>
                <a:schemeClr val="tx1"/>
              </a:solidFill>
              <a:latin typeface="Consolas" panose="020B0609020204030204" pitchFamily="49" charset="0"/>
            </a:endParaRPr>
          </a:p>
          <a:p>
            <a:pPr algn="just"/>
            <a:r>
              <a:rPr lang="pt-BR" sz="1200" dirty="0">
                <a:solidFill>
                  <a:schemeClr val="accent2"/>
                </a:solidFill>
                <a:latin typeface="Consolas" panose="020B0609020204030204" pitchFamily="49" charset="0"/>
              </a:rPr>
              <a:t>// Inicialização de um objeto Dog</a:t>
            </a:r>
          </a:p>
          <a:p>
            <a:pPr algn="just"/>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caramelDog</a:t>
            </a:r>
            <a:r>
              <a:rPr lang="pt-BR" sz="1200" dirty="0">
                <a:solidFill>
                  <a:schemeClr val="tx1"/>
                </a:solidFill>
                <a:latin typeface="Consolas" panose="020B0609020204030204" pitchFamily="49" charset="0"/>
              </a:rPr>
              <a:t> = </a:t>
            </a:r>
            <a:r>
              <a:rPr lang="pt-BR" sz="1200" b="1" dirty="0">
                <a:solidFill>
                  <a:schemeClr val="tx1"/>
                </a:solidFill>
                <a:latin typeface="Consolas" panose="020B0609020204030204" pitchFamily="49" charset="0"/>
              </a:rPr>
              <a:t>new</a:t>
            </a:r>
            <a:r>
              <a:rPr lang="pt-BR" sz="1200" dirty="0">
                <a:solidFill>
                  <a:schemeClr val="tx1"/>
                </a:solidFill>
                <a:latin typeface="Consolas" panose="020B0609020204030204" pitchFamily="49" charset="0"/>
              </a:rPr>
              <a:t> Dog(</a:t>
            </a:r>
            <a:r>
              <a:rPr lang="pt-BR" sz="1200" b="1" dirty="0" err="1">
                <a:solidFill>
                  <a:schemeClr val="tx1"/>
                </a:solidFill>
                <a:latin typeface="Consolas" panose="020B0609020204030204" pitchFamily="49" charset="0"/>
              </a:rPr>
              <a:t>undefined</a:t>
            </a:r>
            <a:r>
              <a:rPr lang="pt-BR" sz="1200" dirty="0">
                <a:solidFill>
                  <a:schemeClr val="tx1"/>
                </a:solidFill>
                <a:latin typeface="Consolas" panose="020B0609020204030204" pitchFamily="49" charset="0"/>
              </a:rPr>
              <a:t>, </a:t>
            </a:r>
            <a:r>
              <a:rPr lang="pt-BR" sz="1200" dirty="0">
                <a:solidFill>
                  <a:srgbClr val="FF5050"/>
                </a:solidFill>
                <a:latin typeface="Consolas" panose="020B0609020204030204" pitchFamily="49" charset="0"/>
              </a:rPr>
              <a:t>‘</a:t>
            </a:r>
            <a:r>
              <a:rPr lang="pt-BR" sz="1200" dirty="0" err="1">
                <a:solidFill>
                  <a:srgbClr val="FF5050"/>
                </a:solidFill>
                <a:latin typeface="Consolas" panose="020B0609020204030204" pitchFamily="49" charset="0"/>
              </a:rPr>
              <a:t>small</a:t>
            </a:r>
            <a:r>
              <a:rPr lang="pt-BR" sz="1200" dirty="0">
                <a:solidFill>
                  <a:srgbClr val="FF5050"/>
                </a:solidFill>
                <a:latin typeface="Consolas" panose="020B0609020204030204" pitchFamily="49" charset="0"/>
              </a:rPr>
              <a:t>’</a:t>
            </a:r>
            <a:r>
              <a:rPr lang="pt-BR" sz="1200" dirty="0">
                <a:solidFill>
                  <a:schemeClr val="tx1"/>
                </a:solidFill>
                <a:latin typeface="Consolas" panose="020B0609020204030204" pitchFamily="49" charset="0"/>
              </a:rPr>
              <a:t>, </a:t>
            </a:r>
            <a:r>
              <a:rPr lang="pt-BR" sz="1200" dirty="0">
                <a:solidFill>
                  <a:srgbClr val="FF5050"/>
                </a:solidFill>
                <a:latin typeface="Consolas" panose="020B0609020204030204" pitchFamily="49" charset="0"/>
              </a:rPr>
              <a:t>'</a:t>
            </a:r>
            <a:r>
              <a:rPr lang="pt-BR" sz="1200" dirty="0" err="1">
                <a:solidFill>
                  <a:srgbClr val="FF5050"/>
                </a:solidFill>
                <a:latin typeface="Consolas" panose="020B0609020204030204" pitchFamily="49" charset="0"/>
              </a:rPr>
              <a:t>caramel</a:t>
            </a:r>
            <a:r>
              <a:rPr lang="pt-BR" sz="1200" dirty="0">
                <a:solidFill>
                  <a:srgbClr val="FF5050"/>
                </a:solidFill>
                <a:latin typeface="Consolas" panose="020B0609020204030204" pitchFamily="49" charset="0"/>
              </a:rPr>
              <a:t>’</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r>
              <a:rPr lang="pt-BR" sz="1200" dirty="0">
                <a:solidFill>
                  <a:schemeClr val="accent2"/>
                </a:solidFill>
                <a:latin typeface="Consolas" panose="020B0609020204030204" pitchFamily="49" charset="0"/>
              </a:rPr>
              <a:t>// Uso do método </a:t>
            </a:r>
            <a:r>
              <a:rPr lang="pt-BR" sz="1200" dirty="0" err="1">
                <a:solidFill>
                  <a:schemeClr val="accent2"/>
                </a:solidFill>
                <a:latin typeface="Consolas" panose="020B0609020204030204" pitchFamily="49" charset="0"/>
              </a:rPr>
              <a:t>bark</a:t>
            </a:r>
            <a:r>
              <a:rPr lang="pt-BR" sz="1200" dirty="0">
                <a:solidFill>
                  <a:schemeClr val="accent2"/>
                </a:solidFill>
                <a:latin typeface="Consolas" panose="020B0609020204030204" pitchFamily="49" charset="0"/>
              </a:rPr>
              <a:t>() do objeto Dog</a:t>
            </a:r>
          </a:p>
          <a:p>
            <a:pPr algn="just"/>
            <a:r>
              <a:rPr lang="pt-BR" sz="1200" dirty="0" err="1">
                <a:solidFill>
                  <a:schemeClr val="tx1"/>
                </a:solidFill>
                <a:latin typeface="Consolas" panose="020B0609020204030204" pitchFamily="49" charset="0"/>
              </a:rPr>
              <a:t>caramelDog.bark</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495712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16F042-6C39-7DE2-088D-E66577E45E1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0647855-12E1-776D-09B9-B0353DA18183}"/>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C40E1928-12F1-47A6-0C47-49F3C51CE449}"/>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4AA9FDE0-EB26-9C6A-510D-E7308BCD294F}"/>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E50287F2-BEEB-FB00-F7C7-60C99A999565}"/>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Conceitos básicos de programação</a:t>
            </a:r>
          </a:p>
        </p:txBody>
      </p:sp>
      <p:sp>
        <p:nvSpPr>
          <p:cNvPr id="3" name="Título 4">
            <a:extLst>
              <a:ext uri="{FF2B5EF4-FFF2-40B4-BE49-F238E27FC236}">
                <a16:creationId xmlns:a16="http://schemas.microsoft.com/office/drawing/2014/main" id="{1FBE0E7A-AF70-D6A2-9313-E7AE0CAD6031}"/>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Comentários</a:t>
            </a:r>
          </a:p>
        </p:txBody>
      </p:sp>
      <p:sp>
        <p:nvSpPr>
          <p:cNvPr id="6" name="Elipse 5">
            <a:extLst>
              <a:ext uri="{FF2B5EF4-FFF2-40B4-BE49-F238E27FC236}">
                <a16:creationId xmlns:a16="http://schemas.microsoft.com/office/drawing/2014/main" id="{B5519912-E001-DA74-1B80-90F703FE96FC}"/>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39</a:t>
            </a:fld>
            <a:endParaRPr lang="pt-BR" sz="1100" b="1" dirty="0"/>
          </a:p>
        </p:txBody>
      </p:sp>
      <p:sp>
        <p:nvSpPr>
          <p:cNvPr id="10" name="CaixaDeTexto 9">
            <a:extLst>
              <a:ext uri="{FF2B5EF4-FFF2-40B4-BE49-F238E27FC236}">
                <a16:creationId xmlns:a16="http://schemas.microsoft.com/office/drawing/2014/main" id="{CCCF3D3B-F27C-D540-AA39-4224F31EB8EF}"/>
              </a:ext>
            </a:extLst>
          </p:cNvPr>
          <p:cNvSpPr txBox="1"/>
          <p:nvPr/>
        </p:nvSpPr>
        <p:spPr>
          <a:xfrm>
            <a:off x="741680" y="1761565"/>
            <a:ext cx="9650207" cy="1200329"/>
          </a:xfrm>
          <a:prstGeom prst="rect">
            <a:avLst/>
          </a:prstGeom>
          <a:noFill/>
        </p:spPr>
        <p:txBody>
          <a:bodyPr wrap="square" rtlCol="0">
            <a:spAutoFit/>
          </a:bodyPr>
          <a:lstStyle/>
          <a:p>
            <a:pPr algn="just"/>
            <a:r>
              <a:rPr lang="pt-BR" dirty="0"/>
              <a:t>“JavaScript aceita dois estilos de comentários. Qualquer texto entre </a:t>
            </a:r>
            <a:r>
              <a:rPr lang="pt-BR" dirty="0">
                <a:latin typeface="Montserrat Medium" pitchFamily="2" charset="0"/>
              </a:rPr>
              <a:t>//</a:t>
            </a:r>
            <a:r>
              <a:rPr lang="pt-BR" dirty="0"/>
              <a:t> e o final de uma linha é tratado como comentário e é ignorado por JavaScript. Qualquer texto entre os caracteres </a:t>
            </a:r>
            <a:r>
              <a:rPr lang="pt-BR" dirty="0">
                <a:latin typeface="Montserrat Medium" pitchFamily="2" charset="0"/>
              </a:rPr>
              <a:t>/*</a:t>
            </a:r>
            <a:r>
              <a:rPr lang="pt-BR" dirty="0"/>
              <a:t> e </a:t>
            </a:r>
            <a:r>
              <a:rPr lang="pt-BR" dirty="0">
                <a:latin typeface="Montserrat Medium" pitchFamily="2" charset="0"/>
              </a:rPr>
              <a:t>*/</a:t>
            </a:r>
            <a:r>
              <a:rPr lang="pt-BR" dirty="0"/>
              <a:t> também é tratado como comentário; esses comentários podem abranger várias linhas, mas não podem ser aninhados.” </a:t>
            </a:r>
            <a:r>
              <a:rPr lang="pt-BR" dirty="0">
                <a:cs typeface="Times New Roman" panose="02020603050405020304" pitchFamily="18" charset="0"/>
              </a:rPr>
              <a:t>⁸</a:t>
            </a:r>
            <a:endParaRPr lang="pt-BR" dirty="0"/>
          </a:p>
        </p:txBody>
      </p:sp>
      <p:sp>
        <p:nvSpPr>
          <p:cNvPr id="11" name="CaixaDeTexto 10">
            <a:extLst>
              <a:ext uri="{FF2B5EF4-FFF2-40B4-BE49-F238E27FC236}">
                <a16:creationId xmlns:a16="http://schemas.microsoft.com/office/drawing/2014/main" id="{98AD5A0B-0F17-0768-BD26-C4DC4FC1B4FF}"/>
              </a:ext>
            </a:extLst>
          </p:cNvPr>
          <p:cNvSpPr txBox="1"/>
          <p:nvPr/>
        </p:nvSpPr>
        <p:spPr>
          <a:xfrm>
            <a:off x="640078" y="6354649"/>
            <a:ext cx="9650207" cy="246221"/>
          </a:xfrm>
          <a:prstGeom prst="rect">
            <a:avLst/>
          </a:prstGeom>
          <a:noFill/>
        </p:spPr>
        <p:txBody>
          <a:bodyPr wrap="square" rtlCol="0">
            <a:spAutoFit/>
          </a:bodyPr>
          <a:lstStyle/>
          <a:p>
            <a:pPr algn="just"/>
            <a:r>
              <a:rPr lang="pt-BR" sz="1000" dirty="0">
                <a:cs typeface="Times New Roman" panose="02020603050405020304" pitchFamily="18" charset="0"/>
              </a:rPr>
              <a:t>⁸ </a:t>
            </a:r>
            <a:r>
              <a:rPr lang="pt-BR" sz="1000" dirty="0"/>
              <a:t>Flanagan, David. </a:t>
            </a:r>
            <a:r>
              <a:rPr lang="pt-BR" sz="1000" i="1" dirty="0"/>
              <a:t>JavaScript: o guia definitivo (2011), p. 23.</a:t>
            </a:r>
          </a:p>
        </p:txBody>
      </p:sp>
      <p:sp>
        <p:nvSpPr>
          <p:cNvPr id="12" name="Retângulo 11">
            <a:extLst>
              <a:ext uri="{FF2B5EF4-FFF2-40B4-BE49-F238E27FC236}">
                <a16:creationId xmlns:a16="http://schemas.microsoft.com/office/drawing/2014/main" id="{E98F80AF-69BA-7E56-1210-AA0E6C308857}"/>
              </a:ext>
            </a:extLst>
          </p:cNvPr>
          <p:cNvSpPr/>
          <p:nvPr/>
        </p:nvSpPr>
        <p:spPr>
          <a:xfrm>
            <a:off x="1234385" y="3810482"/>
            <a:ext cx="9650206" cy="1695578"/>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dirty="0">
                <a:solidFill>
                  <a:schemeClr val="accent2"/>
                </a:solidFill>
                <a:latin typeface="Consolas" panose="020B0609020204030204" pitchFamily="49" charset="0"/>
              </a:rPr>
              <a:t>// Este é um comentário de uma linha. </a:t>
            </a:r>
          </a:p>
          <a:p>
            <a:pPr algn="just"/>
            <a:endParaRPr lang="pt-BR" sz="1200" dirty="0">
              <a:solidFill>
                <a:schemeClr val="accent2"/>
              </a:solidFill>
              <a:latin typeface="Consolas" panose="020B0609020204030204" pitchFamily="49" charset="0"/>
            </a:endParaRPr>
          </a:p>
          <a:p>
            <a:pPr algn="just"/>
            <a:r>
              <a:rPr lang="pt-BR" sz="1200" dirty="0">
                <a:solidFill>
                  <a:schemeClr val="accent2"/>
                </a:solidFill>
                <a:latin typeface="Consolas" panose="020B0609020204030204" pitchFamily="49" charset="0"/>
              </a:rPr>
              <a:t>/* Este também é um comentário */ // e aqui está outro comentário.</a:t>
            </a:r>
          </a:p>
          <a:p>
            <a:pPr algn="just"/>
            <a:endParaRPr lang="pt-BR" sz="1200" dirty="0">
              <a:solidFill>
                <a:schemeClr val="accent2"/>
              </a:solidFill>
              <a:latin typeface="Consolas" panose="020B0609020204030204" pitchFamily="49" charset="0"/>
            </a:endParaRPr>
          </a:p>
          <a:p>
            <a:pPr algn="just"/>
            <a:r>
              <a:rPr lang="pt-BR" sz="1200" dirty="0">
                <a:solidFill>
                  <a:schemeClr val="accent2"/>
                </a:solidFill>
                <a:latin typeface="Consolas" panose="020B0609020204030204" pitchFamily="49" charset="0"/>
              </a:rPr>
              <a:t>/*</a:t>
            </a:r>
          </a:p>
          <a:p>
            <a:pPr algn="just"/>
            <a:r>
              <a:rPr lang="pt-BR" sz="1200" dirty="0">
                <a:solidFill>
                  <a:schemeClr val="accent2"/>
                </a:solidFill>
                <a:latin typeface="Consolas" panose="020B0609020204030204" pitchFamily="49" charset="0"/>
              </a:rPr>
              <a:t>* Este é ainda outro comentário. </a:t>
            </a:r>
          </a:p>
          <a:p>
            <a:pPr algn="just"/>
            <a:r>
              <a:rPr lang="pt-BR" sz="1200" dirty="0">
                <a:solidFill>
                  <a:schemeClr val="accent2"/>
                </a:solidFill>
                <a:latin typeface="Consolas" panose="020B0609020204030204" pitchFamily="49" charset="0"/>
              </a:rPr>
              <a:t>* Ele tem várias linhas.</a:t>
            </a:r>
          </a:p>
          <a:p>
            <a:pPr algn="just"/>
            <a:r>
              <a:rPr lang="pt-BR" sz="1200" dirty="0">
                <a:solidFill>
                  <a:schemeClr val="accent2"/>
                </a:solidFill>
                <a:latin typeface="Consolas" panose="020B0609020204030204" pitchFamily="49" charset="0"/>
              </a:rPr>
              <a:t>*/</a:t>
            </a:r>
            <a:endParaRPr lang="pt-BR" sz="1200" b="1" dirty="0">
              <a:solidFill>
                <a:schemeClr val="accent2"/>
              </a:solidFill>
              <a:latin typeface="Consolas" panose="020B0609020204030204" pitchFamily="49" charset="0"/>
            </a:endParaRPr>
          </a:p>
        </p:txBody>
      </p:sp>
    </p:spTree>
    <p:extLst>
      <p:ext uri="{BB962C8B-B14F-4D97-AF65-F5344CB8AC3E}">
        <p14:creationId xmlns:p14="http://schemas.microsoft.com/office/powerpoint/2010/main" val="303176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5B194D-D73F-A1B3-69F5-BC2F167543B3}"/>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9E9B76D4-C8E4-6D9E-406E-39BF0318F9DF}"/>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BBD8EB78-1130-AFD9-A511-FB506B12953F}"/>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68F5CE61-7863-6E00-E918-272544959F0C}"/>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537CC6F3-BBBF-F0BD-F540-F44493247728}"/>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O Google Earth Engine</a:t>
            </a:r>
          </a:p>
        </p:txBody>
      </p:sp>
      <p:sp>
        <p:nvSpPr>
          <p:cNvPr id="6" name="Título 4">
            <a:extLst>
              <a:ext uri="{FF2B5EF4-FFF2-40B4-BE49-F238E27FC236}">
                <a16:creationId xmlns:a16="http://schemas.microsoft.com/office/drawing/2014/main" id="{37C58571-1752-9EC2-28BD-0374CA86F318}"/>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Apresentação da plataforma</a:t>
            </a:r>
          </a:p>
        </p:txBody>
      </p:sp>
      <p:sp>
        <p:nvSpPr>
          <p:cNvPr id="10" name="Elipse 9">
            <a:extLst>
              <a:ext uri="{FF2B5EF4-FFF2-40B4-BE49-F238E27FC236}">
                <a16:creationId xmlns:a16="http://schemas.microsoft.com/office/drawing/2014/main" id="{B674D271-991B-6DD7-DE27-61A5C32B4BAD}"/>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4</a:t>
            </a:fld>
            <a:endParaRPr lang="pt-BR" sz="1100" b="1" dirty="0"/>
          </a:p>
        </p:txBody>
      </p:sp>
      <p:pic>
        <p:nvPicPr>
          <p:cNvPr id="11" name="Imagem 10">
            <a:extLst>
              <a:ext uri="{FF2B5EF4-FFF2-40B4-BE49-F238E27FC236}">
                <a16:creationId xmlns:a16="http://schemas.microsoft.com/office/drawing/2014/main" id="{03068349-2DBE-D4F8-C361-A9436B0829A0}"/>
              </a:ext>
            </a:extLst>
          </p:cNvPr>
          <p:cNvPicPr>
            <a:picLocks noChangeAspect="1"/>
          </p:cNvPicPr>
          <p:nvPr/>
        </p:nvPicPr>
        <p:blipFill>
          <a:blip r:embed="rId2"/>
          <a:srcRect l="11082" t="19235" r="11334" b="29768"/>
          <a:stretch/>
        </p:blipFill>
        <p:spPr>
          <a:xfrm>
            <a:off x="1366519" y="2095772"/>
            <a:ext cx="9458960" cy="3341934"/>
          </a:xfrm>
          <a:prstGeom prst="rect">
            <a:avLst/>
          </a:prstGeom>
        </p:spPr>
      </p:pic>
      <p:sp>
        <p:nvSpPr>
          <p:cNvPr id="12" name="CaixaDeTexto 11">
            <a:extLst>
              <a:ext uri="{FF2B5EF4-FFF2-40B4-BE49-F238E27FC236}">
                <a16:creationId xmlns:a16="http://schemas.microsoft.com/office/drawing/2014/main" id="{2390DA74-2D7C-914D-4165-21DCF4836FDC}"/>
              </a:ext>
            </a:extLst>
          </p:cNvPr>
          <p:cNvSpPr txBox="1"/>
          <p:nvPr/>
        </p:nvSpPr>
        <p:spPr>
          <a:xfrm>
            <a:off x="640078" y="6354649"/>
            <a:ext cx="9650207" cy="246221"/>
          </a:xfrm>
          <a:prstGeom prst="rect">
            <a:avLst/>
          </a:prstGeom>
          <a:noFill/>
        </p:spPr>
        <p:txBody>
          <a:bodyPr wrap="square" rtlCol="0">
            <a:spAutoFit/>
          </a:bodyPr>
          <a:lstStyle/>
          <a:p>
            <a:pPr algn="just"/>
            <a:r>
              <a:rPr lang="pt-BR" sz="1000" dirty="0">
                <a:hlinkClick r:id="rId3"/>
              </a:rPr>
              <a:t>https://developers.google.com/earth-engine?hl=pt-br</a:t>
            </a:r>
            <a:endParaRPr lang="pt-BR" sz="1000" i="1" dirty="0"/>
          </a:p>
        </p:txBody>
      </p:sp>
    </p:spTree>
    <p:extLst>
      <p:ext uri="{BB962C8B-B14F-4D97-AF65-F5344CB8AC3E}">
        <p14:creationId xmlns:p14="http://schemas.microsoft.com/office/powerpoint/2010/main" val="138954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760A81-7D7E-22FC-6D4D-77CA15590BBA}"/>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997AB90D-FF37-C387-C3F0-D78A1CDCD187}"/>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9E72E698-DF75-EF48-498E-65809482F77D}"/>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336947D2-3B57-D36C-F15C-ADAAC4AE0755}"/>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66DAB9DB-9A22-8005-12DE-C0651DDC91DE}"/>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Mão na massa!</a:t>
            </a:r>
          </a:p>
        </p:txBody>
      </p:sp>
      <p:sp>
        <p:nvSpPr>
          <p:cNvPr id="3" name="Título 4">
            <a:extLst>
              <a:ext uri="{FF2B5EF4-FFF2-40B4-BE49-F238E27FC236}">
                <a16:creationId xmlns:a16="http://schemas.microsoft.com/office/drawing/2014/main" id="{6242C22C-6732-9DF4-9B8D-DA7160CDE2CC}"/>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Redigindo um código simples</a:t>
            </a:r>
          </a:p>
        </p:txBody>
      </p:sp>
      <p:sp>
        <p:nvSpPr>
          <p:cNvPr id="6" name="Elipse 5">
            <a:extLst>
              <a:ext uri="{FF2B5EF4-FFF2-40B4-BE49-F238E27FC236}">
                <a16:creationId xmlns:a16="http://schemas.microsoft.com/office/drawing/2014/main" id="{DCEDAF89-165A-6164-34B1-1D526BA7AEFE}"/>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40</a:t>
            </a:fld>
            <a:endParaRPr lang="pt-BR" sz="1100" b="1" dirty="0"/>
          </a:p>
        </p:txBody>
      </p:sp>
      <p:sp>
        <p:nvSpPr>
          <p:cNvPr id="9" name="Retângulo 8">
            <a:extLst>
              <a:ext uri="{FF2B5EF4-FFF2-40B4-BE49-F238E27FC236}">
                <a16:creationId xmlns:a16="http://schemas.microsoft.com/office/drawing/2014/main" id="{889BD6FA-BB9D-8CD9-655B-B3DA7ECCD2A2}"/>
              </a:ext>
            </a:extLst>
          </p:cNvPr>
          <p:cNvSpPr/>
          <p:nvPr/>
        </p:nvSpPr>
        <p:spPr>
          <a:xfrm>
            <a:off x="5405717" y="1840335"/>
            <a:ext cx="5740400" cy="3891244"/>
          </a:xfrm>
          <a:prstGeom prst="rect">
            <a:avLst/>
          </a:prstGeom>
          <a:solidFill>
            <a:schemeClr val="bg1">
              <a:lumMod val="9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pt-BR" sz="1200" b="1" dirty="0" err="1">
                <a:solidFill>
                  <a:schemeClr val="tx1"/>
                </a:solidFill>
                <a:latin typeface="Consolas" panose="020B0609020204030204" pitchFamily="49" charset="0"/>
              </a:rPr>
              <a:t>function</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myCrazyFunction</a:t>
            </a:r>
            <a:r>
              <a:rPr lang="pt-BR" sz="1200" dirty="0">
                <a:solidFill>
                  <a:schemeClr val="tx1"/>
                </a:solidFill>
                <a:latin typeface="Consolas" panose="020B0609020204030204" pitchFamily="49" charset="0"/>
              </a:rPr>
              <a:t>() {</a:t>
            </a:r>
          </a:p>
          <a:p>
            <a:pPr algn="just"/>
            <a:r>
              <a:rPr lang="pt-BR" sz="1200" dirty="0">
                <a:solidFill>
                  <a:schemeClr val="accent4">
                    <a:lumMod val="20000"/>
                    <a:lumOff val="80000"/>
                  </a:schemeClr>
                </a:solidFill>
                <a:latin typeface="Consolas" panose="020B0609020204030204" pitchFamily="49" charset="0"/>
              </a:rPr>
              <a:t>  </a:t>
            </a:r>
            <a:r>
              <a:rPr lang="pt-BR" sz="1200" dirty="0">
                <a:solidFill>
                  <a:schemeClr val="accent2"/>
                </a:solidFill>
                <a:latin typeface="Consolas" panose="020B0609020204030204" pitchFamily="49" charset="0"/>
              </a:rPr>
              <a:t>// comentário</a:t>
            </a:r>
          </a:p>
          <a:p>
            <a:pPr algn="just"/>
            <a:r>
              <a:rPr lang="pt-BR" sz="1200" dirty="0">
                <a:solidFill>
                  <a:schemeClr val="accent2"/>
                </a:solidFill>
                <a:latin typeface="Consolas" panose="020B0609020204030204" pitchFamily="49" charset="0"/>
              </a:rPr>
              <a:t>  </a:t>
            </a:r>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msg = </a:t>
            </a:r>
            <a:r>
              <a:rPr lang="pt-BR" sz="1200" dirty="0">
                <a:solidFill>
                  <a:srgbClr val="FF5050"/>
                </a:solidFill>
                <a:latin typeface="Consolas" panose="020B0609020204030204" pitchFamily="49" charset="0"/>
              </a:rPr>
              <a:t>‘Olá mundo!’</a:t>
            </a:r>
            <a:r>
              <a:rPr lang="pt-BR" sz="1200" b="1" dirty="0">
                <a:solidFill>
                  <a:schemeClr val="tx1"/>
                </a:solidFill>
                <a:latin typeface="Consolas" panose="020B0609020204030204" pitchFamily="49" charset="0"/>
              </a:rPr>
              <a:t>;</a:t>
            </a:r>
          </a:p>
          <a:p>
            <a:pPr algn="just"/>
            <a:r>
              <a:rPr lang="pt-BR" sz="1200" dirty="0">
                <a:solidFill>
                  <a:schemeClr val="accent2"/>
                </a:solidFill>
                <a:latin typeface="Consolas" panose="020B0609020204030204" pitchFamily="49" charset="0"/>
              </a:rPr>
              <a:t>  </a:t>
            </a:r>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num = </a:t>
            </a:r>
            <a:r>
              <a:rPr lang="pt-BR" sz="1200" dirty="0">
                <a:solidFill>
                  <a:schemeClr val="accent1">
                    <a:lumMod val="60000"/>
                    <a:lumOff val="40000"/>
                  </a:schemeClr>
                </a:solidFill>
                <a:latin typeface="Consolas" panose="020B0609020204030204" pitchFamily="49" charset="0"/>
              </a:rPr>
              <a:t>7</a:t>
            </a:r>
            <a:r>
              <a:rPr lang="pt-BR" sz="1200" b="1" dirty="0">
                <a:solidFill>
                  <a:schemeClr val="tx1"/>
                </a:solidFill>
                <a:latin typeface="Consolas" panose="020B0609020204030204" pitchFamily="49" charset="0"/>
              </a:rPr>
              <a:t>;</a:t>
            </a:r>
            <a:endParaRPr lang="pt-BR" sz="1200" b="1" dirty="0">
              <a:solidFill>
                <a:schemeClr val="accent1">
                  <a:lumMod val="60000"/>
                  <a:lumOff val="40000"/>
                </a:schemeClr>
              </a:solidFill>
              <a:latin typeface="Consolas" panose="020B0609020204030204" pitchFamily="49" charset="0"/>
            </a:endParaRPr>
          </a:p>
          <a:p>
            <a:pPr algn="just"/>
            <a:r>
              <a:rPr lang="pt-BR" sz="1200" dirty="0">
                <a:solidFill>
                  <a:schemeClr val="accent2"/>
                </a:solidFill>
                <a:latin typeface="Consolas" panose="020B0609020204030204" pitchFamily="49" charset="0"/>
              </a:rPr>
              <a:t>  </a:t>
            </a:r>
            <a:r>
              <a:rPr lang="pt-BR" sz="1200" b="1" dirty="0">
                <a:solidFill>
                  <a:schemeClr val="tx1"/>
                </a:solidFill>
                <a:latin typeface="Consolas" panose="020B0609020204030204" pitchFamily="49" charset="0"/>
              </a:rPr>
              <a:t>var</a:t>
            </a:r>
            <a:r>
              <a:rPr lang="pt-BR" sz="1200" dirty="0">
                <a:solidFill>
                  <a:schemeClr val="tx1"/>
                </a:solidFill>
                <a:latin typeface="Consolas" panose="020B0609020204030204" pitchFamily="49" charset="0"/>
              </a:rPr>
              <a:t> </a:t>
            </a:r>
            <a:r>
              <a:rPr lang="pt-BR" sz="1200" dirty="0" err="1">
                <a:solidFill>
                  <a:schemeClr val="tx1"/>
                </a:solidFill>
                <a:latin typeface="Consolas" panose="020B0609020204030204" pitchFamily="49" charset="0"/>
              </a:rPr>
              <a:t>image</a:t>
            </a:r>
            <a:r>
              <a:rPr lang="pt-BR" sz="1200" dirty="0">
                <a:solidFill>
                  <a:schemeClr val="tx1"/>
                </a:solidFill>
                <a:latin typeface="Consolas" panose="020B0609020204030204" pitchFamily="49" charset="0"/>
              </a:rPr>
              <a:t> = </a:t>
            </a:r>
            <a:r>
              <a:rPr lang="pt-BR" sz="1200" dirty="0" err="1">
                <a:solidFill>
                  <a:srgbClr val="7030A0"/>
                </a:solidFill>
                <a:latin typeface="Consolas" panose="020B0609020204030204" pitchFamily="49" charset="0"/>
              </a:rPr>
              <a:t>ee.Image</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a:t>
            </a:r>
            <a:r>
              <a:rPr lang="pt-BR" sz="1200" dirty="0" err="1">
                <a:solidFill>
                  <a:srgbClr val="FF5050"/>
                </a:solidFill>
                <a:latin typeface="Consolas" panose="020B0609020204030204" pitchFamily="49" charset="0"/>
              </a:rPr>
              <a:t>asset_id</a:t>
            </a:r>
            <a:r>
              <a:rPr lang="pt-BR" sz="1200" dirty="0">
                <a:solidFill>
                  <a:srgbClr val="FF5050"/>
                </a:solidFill>
                <a:latin typeface="Consolas" panose="020B0609020204030204" pitchFamily="49" charset="0"/>
              </a:rPr>
              <a:t>’</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endParaRPr lang="pt-BR" sz="1200" b="1" dirty="0">
              <a:solidFill>
                <a:schemeClr val="tx1"/>
              </a:solidFill>
              <a:latin typeface="Consolas" panose="020B0609020204030204" pitchFamily="49" charset="0"/>
            </a:endParaRPr>
          </a:p>
          <a:p>
            <a:pPr algn="just"/>
            <a:r>
              <a:rPr lang="pt-BR" sz="1200" dirty="0">
                <a:solidFill>
                  <a:schemeClr val="tx1"/>
                </a:solidFill>
                <a:latin typeface="Consolas" panose="020B0609020204030204" pitchFamily="49" charset="0"/>
              </a:rPr>
              <a:t>  </a:t>
            </a:r>
            <a:r>
              <a:rPr lang="pt-BR" sz="1200" b="1" dirty="0">
                <a:solidFill>
                  <a:schemeClr val="tx1"/>
                </a:solidFill>
                <a:latin typeface="Consolas" panose="020B0609020204030204" pitchFamily="49" charset="0"/>
              </a:rPr>
              <a:t>var </a:t>
            </a:r>
            <a:r>
              <a:rPr lang="pt-BR" sz="1200" dirty="0" err="1">
                <a:solidFill>
                  <a:schemeClr val="tx1"/>
                </a:solidFill>
                <a:latin typeface="Consolas" panose="020B0609020204030204" pitchFamily="49" charset="0"/>
              </a:rPr>
              <a:t>criedToday</a:t>
            </a:r>
            <a:r>
              <a:rPr lang="pt-BR" sz="1200" dirty="0">
                <a:solidFill>
                  <a:schemeClr val="tx1"/>
                </a:solidFill>
                <a:latin typeface="Consolas" panose="020B0609020204030204" pitchFamily="49" charset="0"/>
              </a:rPr>
              <a:t> = </a:t>
            </a:r>
            <a:r>
              <a:rPr lang="pt-BR" sz="1200" b="1" dirty="0" err="1">
                <a:solidFill>
                  <a:schemeClr val="tx1"/>
                </a:solidFill>
                <a:latin typeface="Consolas" panose="020B0609020204030204" pitchFamily="49" charset="0"/>
              </a:rPr>
              <a:t>true</a:t>
            </a:r>
            <a:r>
              <a:rPr lang="pt-BR" sz="1200" dirty="0">
                <a:solidFill>
                  <a:schemeClr val="tx1"/>
                </a:solidFill>
                <a:latin typeface="Consolas" panose="020B0609020204030204" pitchFamily="49" charset="0"/>
              </a:rPr>
              <a:t>;</a:t>
            </a:r>
            <a:endParaRPr lang="pt-BR" sz="1200" b="1" dirty="0">
              <a:solidFill>
                <a:schemeClr val="tx1"/>
              </a:solidFill>
              <a:latin typeface="Consolas" panose="020B0609020204030204" pitchFamily="49" charset="0"/>
            </a:endParaRPr>
          </a:p>
          <a:p>
            <a:pPr algn="just"/>
            <a:endParaRPr lang="pt-BR" sz="1200" b="1"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if</a:t>
            </a:r>
            <a:r>
              <a:rPr lang="pt-BR" sz="1200" dirty="0">
                <a:solidFill>
                  <a:schemeClr val="tx1"/>
                </a:solidFill>
                <a:latin typeface="Consolas" panose="020B0609020204030204" pitchFamily="49" charset="0"/>
              </a:rPr>
              <a:t>(</a:t>
            </a:r>
            <a:r>
              <a:rPr lang="pt-BR" sz="1200" dirty="0" err="1">
                <a:solidFill>
                  <a:schemeClr val="tx1"/>
                </a:solidFill>
                <a:latin typeface="Consolas" panose="020B0609020204030204" pitchFamily="49" charset="0"/>
              </a:rPr>
              <a:t>criedToday</a:t>
            </a:r>
            <a:r>
              <a:rPr lang="pt-BR" sz="1200" dirty="0">
                <a:solidFill>
                  <a:schemeClr val="tx1"/>
                </a:solidFill>
                <a:latin typeface="Consolas" panose="020B0609020204030204" pitchFamily="49" charset="0"/>
              </a:rPr>
              <a:t>) {</a:t>
            </a:r>
          </a:p>
          <a:p>
            <a:pPr algn="just"/>
            <a:r>
              <a:rPr lang="pt-BR" sz="1200" b="1" dirty="0">
                <a:solidFill>
                  <a:schemeClr val="tx1"/>
                </a:solidFill>
                <a:latin typeface="Consolas" panose="020B0609020204030204" pitchFamily="49" charset="0"/>
              </a:rPr>
              <a:t>    </a:t>
            </a:r>
            <a:r>
              <a:rPr lang="pt-BR" sz="1200" dirty="0">
                <a:solidFill>
                  <a:srgbClr val="7030A0"/>
                </a:solidFill>
                <a:latin typeface="Consolas" panose="020B0609020204030204" pitchFamily="49" charset="0"/>
              </a:rPr>
              <a:t>print</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‘Tudo normal!’</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endParaRPr lang="pt-BR" sz="1200" dirty="0">
              <a:solidFill>
                <a:schemeClr val="tx1"/>
              </a:solidFill>
              <a:latin typeface="Consolas" panose="020B0609020204030204" pitchFamily="49" charset="0"/>
            </a:endParaRPr>
          </a:p>
          <a:p>
            <a:pPr algn="just"/>
            <a:r>
              <a:rPr lang="pt-BR" sz="1200" b="1" dirty="0">
                <a:solidFill>
                  <a:schemeClr val="tx1"/>
                </a:solidFill>
                <a:latin typeface="Consolas" panose="020B0609020204030204" pitchFamily="49" charset="0"/>
              </a:rPr>
              <a:t>  </a:t>
            </a:r>
            <a:r>
              <a:rPr lang="pt-BR" sz="1200" dirty="0">
                <a:solidFill>
                  <a:schemeClr val="tx1"/>
                </a:solidFill>
                <a:latin typeface="Consolas" panose="020B0609020204030204" pitchFamily="49" charset="0"/>
              </a:rPr>
              <a:t>} </a:t>
            </a:r>
            <a:r>
              <a:rPr lang="pt-BR" sz="1200" b="1" dirty="0" err="1">
                <a:solidFill>
                  <a:schemeClr val="tx1"/>
                </a:solidFill>
                <a:latin typeface="Consolas" panose="020B0609020204030204" pitchFamily="49" charset="0"/>
              </a:rPr>
              <a:t>else</a:t>
            </a:r>
            <a:r>
              <a:rPr lang="pt-BR" sz="1200" dirty="0">
                <a:solidFill>
                  <a:schemeClr val="tx1"/>
                </a:solidFill>
                <a:latin typeface="Consolas" panose="020B0609020204030204" pitchFamily="49" charset="0"/>
              </a:rPr>
              <a:t> {</a:t>
            </a:r>
          </a:p>
          <a:p>
            <a:pPr algn="just"/>
            <a:r>
              <a:rPr lang="pt-BR" sz="1200" b="1" dirty="0">
                <a:solidFill>
                  <a:schemeClr val="tx1"/>
                </a:solidFill>
                <a:latin typeface="Consolas" panose="020B0609020204030204" pitchFamily="49" charset="0"/>
              </a:rPr>
              <a:t>    </a:t>
            </a:r>
            <a:r>
              <a:rPr lang="pt-BR" sz="1200" dirty="0">
                <a:solidFill>
                  <a:srgbClr val="7030A0"/>
                </a:solidFill>
                <a:latin typeface="Consolas" panose="020B0609020204030204" pitchFamily="49" charset="0"/>
              </a:rPr>
              <a:t>print</a:t>
            </a:r>
            <a:r>
              <a:rPr lang="pt-BR" sz="1200" dirty="0">
                <a:solidFill>
                  <a:schemeClr val="tx1"/>
                </a:solidFill>
                <a:latin typeface="Consolas" panose="020B0609020204030204" pitchFamily="49" charset="0"/>
              </a:rPr>
              <a:t>(</a:t>
            </a:r>
            <a:r>
              <a:rPr lang="pt-BR" sz="1200" dirty="0">
                <a:solidFill>
                  <a:srgbClr val="FF5050"/>
                </a:solidFill>
                <a:latin typeface="Consolas" panose="020B0609020204030204" pitchFamily="49" charset="0"/>
              </a:rPr>
              <a:t>‘Tem algo estranho acontecendo...’</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p>
          <a:p>
            <a:pPr algn="just"/>
            <a:r>
              <a:rPr lang="pt-BR" sz="1200" b="1" dirty="0">
                <a:solidFill>
                  <a:schemeClr val="tx1"/>
                </a:solidFill>
                <a:latin typeface="Consolas" panose="020B0609020204030204" pitchFamily="49" charset="0"/>
              </a:rPr>
              <a:t>  </a:t>
            </a:r>
            <a:r>
              <a:rPr lang="pt-BR" sz="1200" dirty="0">
                <a:solidFill>
                  <a:schemeClr val="tx1"/>
                </a:solidFill>
                <a:latin typeface="Consolas" panose="020B0609020204030204" pitchFamily="49" charset="0"/>
              </a:rPr>
              <a:t>};</a:t>
            </a:r>
          </a:p>
          <a:p>
            <a:pPr algn="just"/>
            <a:endParaRPr lang="pt-BR" sz="1200" dirty="0">
              <a:solidFill>
                <a:schemeClr val="tx1"/>
              </a:solidFill>
              <a:latin typeface="Consolas" panose="020B0609020204030204" pitchFamily="49" charset="0"/>
            </a:endParaRPr>
          </a:p>
          <a:p>
            <a:pPr algn="just"/>
            <a:r>
              <a:rPr lang="pt-BR" sz="1200" dirty="0">
                <a:solidFill>
                  <a:schemeClr val="tx1"/>
                </a:solidFill>
                <a:latin typeface="Consolas" panose="020B0609020204030204" pitchFamily="49" charset="0"/>
              </a:rPr>
              <a:t>}</a:t>
            </a:r>
          </a:p>
          <a:p>
            <a:pPr algn="just"/>
            <a:endParaRPr lang="pt-BR" sz="1200" dirty="0">
              <a:solidFill>
                <a:schemeClr val="tx1"/>
              </a:solidFill>
              <a:latin typeface="Consolas" panose="020B0609020204030204" pitchFamily="49" charset="0"/>
            </a:endParaRPr>
          </a:p>
          <a:p>
            <a:pPr algn="just"/>
            <a:r>
              <a:rPr lang="pt-BR" sz="1200" dirty="0" err="1">
                <a:solidFill>
                  <a:schemeClr val="tx1"/>
                </a:solidFill>
                <a:latin typeface="Consolas" panose="020B0609020204030204" pitchFamily="49" charset="0"/>
              </a:rPr>
              <a:t>myCrazyFunction</a:t>
            </a:r>
            <a:r>
              <a:rPr lang="pt-BR" sz="1200" dirty="0">
                <a:solidFill>
                  <a:schemeClr val="tx1"/>
                </a:solidFill>
                <a:latin typeface="Consolas" panose="020B0609020204030204" pitchFamily="49" charset="0"/>
              </a:rPr>
              <a:t>()</a:t>
            </a:r>
            <a:r>
              <a:rPr lang="pt-BR" sz="1200" b="1" dirty="0">
                <a:solidFill>
                  <a:schemeClr val="tx1"/>
                </a:solidFill>
                <a:latin typeface="Consolas" panose="020B0609020204030204" pitchFamily="49" charset="0"/>
              </a:rPr>
              <a:t>;</a:t>
            </a:r>
            <a:endParaRPr lang="pt-BR" sz="1200" dirty="0">
              <a:solidFill>
                <a:schemeClr val="tx1"/>
              </a:solidFill>
              <a:latin typeface="Consolas" panose="020B0609020204030204" pitchFamily="49" charset="0"/>
            </a:endParaRPr>
          </a:p>
        </p:txBody>
      </p:sp>
      <p:grpSp>
        <p:nvGrpSpPr>
          <p:cNvPr id="8" name="Agrupar 7">
            <a:extLst>
              <a:ext uri="{FF2B5EF4-FFF2-40B4-BE49-F238E27FC236}">
                <a16:creationId xmlns:a16="http://schemas.microsoft.com/office/drawing/2014/main" id="{701EACE0-7662-4BA2-757C-827269FC2671}"/>
              </a:ext>
            </a:extLst>
          </p:cNvPr>
          <p:cNvGrpSpPr/>
          <p:nvPr/>
        </p:nvGrpSpPr>
        <p:grpSpPr>
          <a:xfrm>
            <a:off x="864197" y="2783876"/>
            <a:ext cx="4465320" cy="2004163"/>
            <a:chOff x="864197" y="2160779"/>
            <a:chExt cx="4465320" cy="2004163"/>
          </a:xfrm>
        </p:grpSpPr>
        <p:sp>
          <p:nvSpPr>
            <p:cNvPr id="13" name="CaixaDeTexto 12">
              <a:extLst>
                <a:ext uri="{FF2B5EF4-FFF2-40B4-BE49-F238E27FC236}">
                  <a16:creationId xmlns:a16="http://schemas.microsoft.com/office/drawing/2014/main" id="{339E5D24-AA98-8432-6E10-7360CC7E0F1E}"/>
                </a:ext>
              </a:extLst>
            </p:cNvPr>
            <p:cNvSpPr txBox="1"/>
            <p:nvPr/>
          </p:nvSpPr>
          <p:spPr>
            <a:xfrm>
              <a:off x="864197" y="2160779"/>
              <a:ext cx="4465320" cy="830997"/>
            </a:xfrm>
            <a:prstGeom prst="rect">
              <a:avLst/>
            </a:prstGeom>
            <a:noFill/>
          </p:spPr>
          <p:txBody>
            <a:bodyPr wrap="square" rtlCol="0">
              <a:spAutoFit/>
            </a:bodyPr>
            <a:lstStyle/>
            <a:p>
              <a:r>
                <a:rPr lang="pt-BR" sz="1200" b="0" i="0" dirty="0">
                  <a:solidFill>
                    <a:srgbClr val="000000"/>
                  </a:solidFill>
                  <a:effectLst/>
                </a:rPr>
                <a:t>Para iniciar nossa jornada na programação, usaremos o Code Editor do Earth Engine para escrever um código simples que nos dará boas vindas à programação voltada para SIG.</a:t>
              </a:r>
              <a:endParaRPr lang="pt-BR" sz="1200" dirty="0"/>
            </a:p>
          </p:txBody>
        </p:sp>
        <p:sp>
          <p:nvSpPr>
            <p:cNvPr id="14" name="CaixaDeTexto 13">
              <a:extLst>
                <a:ext uri="{FF2B5EF4-FFF2-40B4-BE49-F238E27FC236}">
                  <a16:creationId xmlns:a16="http://schemas.microsoft.com/office/drawing/2014/main" id="{E68640BA-DA67-0CA9-FF5F-6472D62FD2DB}"/>
                </a:ext>
              </a:extLst>
            </p:cNvPr>
            <p:cNvSpPr txBox="1"/>
            <p:nvPr/>
          </p:nvSpPr>
          <p:spPr>
            <a:xfrm>
              <a:off x="864197" y="3333945"/>
              <a:ext cx="4465320" cy="830997"/>
            </a:xfrm>
            <a:prstGeom prst="rect">
              <a:avLst/>
            </a:prstGeom>
            <a:noFill/>
          </p:spPr>
          <p:txBody>
            <a:bodyPr wrap="square" rtlCol="0">
              <a:spAutoFit/>
            </a:bodyPr>
            <a:lstStyle>
              <a:defPPr>
                <a:defRPr lang="pt-BR"/>
              </a:defPPr>
              <a:lvl1pPr>
                <a:defRPr sz="1200" b="0" i="0">
                  <a:solidFill>
                    <a:srgbClr val="000000"/>
                  </a:solidFill>
                  <a:effectLst/>
                </a:defRPr>
              </a:lvl1pPr>
            </a:lstStyle>
            <a:p>
              <a:r>
                <a:rPr lang="pt-BR" dirty="0"/>
                <a:t>Nesse sentido, iremos declarar algumas variáveis com expressões simples e criaremos uma função para criar uma mensagem de saída formatada e que será exibida em nosso console.</a:t>
              </a:r>
            </a:p>
          </p:txBody>
        </p:sp>
      </p:grpSp>
      <p:pic>
        <p:nvPicPr>
          <p:cNvPr id="2" name="Gráfico 1" descr="Peças de quebra-cabeça com preenchimento sólido">
            <a:extLst>
              <a:ext uri="{FF2B5EF4-FFF2-40B4-BE49-F238E27FC236}">
                <a16:creationId xmlns:a16="http://schemas.microsoft.com/office/drawing/2014/main" id="{B26BB85E-D542-A07D-8912-C5398E342C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500000">
            <a:off x="10688917" y="691903"/>
            <a:ext cx="914400" cy="914400"/>
          </a:xfrm>
          <a:prstGeom prst="rect">
            <a:avLst/>
          </a:prstGeom>
        </p:spPr>
      </p:pic>
    </p:spTree>
    <p:extLst>
      <p:ext uri="{BB962C8B-B14F-4D97-AF65-F5344CB8AC3E}">
        <p14:creationId xmlns:p14="http://schemas.microsoft.com/office/powerpoint/2010/main" val="2601396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79A9E2-3CC5-1966-05A5-C5728313D0FC}"/>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D2F467C-0DFC-3C03-978F-72F22D18598E}"/>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CC6034A8-1472-C975-F01B-3CB015E199C1}"/>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7BDFA7F4-181F-2D5B-276B-D693F9889F76}"/>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03ED3BFE-3EB8-F603-2686-390C03F7A9A4}"/>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Síntese do módulo</a:t>
            </a:r>
          </a:p>
        </p:txBody>
      </p:sp>
      <p:sp>
        <p:nvSpPr>
          <p:cNvPr id="6" name="Elipse 5">
            <a:extLst>
              <a:ext uri="{FF2B5EF4-FFF2-40B4-BE49-F238E27FC236}">
                <a16:creationId xmlns:a16="http://schemas.microsoft.com/office/drawing/2014/main" id="{6F60FE4D-0B70-9921-FA9D-2CF21DE64136}"/>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41</a:t>
            </a:fld>
            <a:endParaRPr lang="pt-BR" sz="1100" b="1" dirty="0"/>
          </a:p>
        </p:txBody>
      </p:sp>
      <p:pic>
        <p:nvPicPr>
          <p:cNvPr id="1026" name="Picture 2" descr="Nazaré Confusa – Wikipédia, a enciclopédia livre">
            <a:extLst>
              <a:ext uri="{FF2B5EF4-FFF2-40B4-BE49-F238E27FC236}">
                <a16:creationId xmlns:a16="http://schemas.microsoft.com/office/drawing/2014/main" id="{9363DD08-EADA-1C6F-9476-FA60F1C85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213" y="1700829"/>
            <a:ext cx="6686550" cy="438150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D5D6C42F-C626-365E-2CD5-BA117A3CDC9E}"/>
              </a:ext>
            </a:extLst>
          </p:cNvPr>
          <p:cNvSpPr txBox="1"/>
          <p:nvPr/>
        </p:nvSpPr>
        <p:spPr>
          <a:xfrm>
            <a:off x="4979488" y="6122233"/>
            <a:ext cx="2160000" cy="246221"/>
          </a:xfrm>
          <a:prstGeom prst="rect">
            <a:avLst/>
          </a:prstGeom>
          <a:noFill/>
        </p:spPr>
        <p:txBody>
          <a:bodyPr wrap="square" rtlCol="0">
            <a:spAutoFit/>
          </a:bodyPr>
          <a:lstStyle/>
          <a:p>
            <a:pPr algn="ctr"/>
            <a:r>
              <a:rPr lang="pt-BR" sz="1000" dirty="0"/>
              <a:t>Fonte: Google Imagens.</a:t>
            </a:r>
            <a:endParaRPr lang="pt-BR" sz="1000" i="1" dirty="0"/>
          </a:p>
        </p:txBody>
      </p:sp>
    </p:spTree>
    <p:extLst>
      <p:ext uri="{BB962C8B-B14F-4D97-AF65-F5344CB8AC3E}">
        <p14:creationId xmlns:p14="http://schemas.microsoft.com/office/powerpoint/2010/main" val="739447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1EFD81-6F35-C5AB-5247-73F6988DD301}"/>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93F69D4C-12A9-E5A0-1372-3326E04385F2}"/>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2AB05557-6764-1D59-5D1A-26ACE63318A0}"/>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1550CEB9-5A38-077F-9338-81095C17E52A}"/>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770CD61B-70A1-ACC6-C2AB-9A4D2E50D60A}"/>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Síntese do módulo</a:t>
            </a:r>
          </a:p>
        </p:txBody>
      </p:sp>
      <p:sp>
        <p:nvSpPr>
          <p:cNvPr id="6" name="Elipse 5">
            <a:extLst>
              <a:ext uri="{FF2B5EF4-FFF2-40B4-BE49-F238E27FC236}">
                <a16:creationId xmlns:a16="http://schemas.microsoft.com/office/drawing/2014/main" id="{08978529-3717-B9AC-2077-C6829FC8C60E}"/>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42</a:t>
            </a:fld>
            <a:endParaRPr lang="pt-BR" sz="1100" b="1" dirty="0"/>
          </a:p>
        </p:txBody>
      </p:sp>
    </p:spTree>
    <p:extLst>
      <p:ext uri="{BB962C8B-B14F-4D97-AF65-F5344CB8AC3E}">
        <p14:creationId xmlns:p14="http://schemas.microsoft.com/office/powerpoint/2010/main" val="3840811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771A47-8A80-A960-757A-CB5391B354E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F0E5EBA3-13F8-8D03-06E9-7D97AAB22F75}"/>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8F36BD18-5289-B71C-81A6-28871ADC6774}"/>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7D501558-539D-37B6-4A3B-5DB70B6ABC0F}"/>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7346301D-B321-AD9D-35C4-9E6F2AB1A0A1}"/>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Referências</a:t>
            </a:r>
          </a:p>
        </p:txBody>
      </p:sp>
      <p:sp>
        <p:nvSpPr>
          <p:cNvPr id="6" name="Elipse 5">
            <a:extLst>
              <a:ext uri="{FF2B5EF4-FFF2-40B4-BE49-F238E27FC236}">
                <a16:creationId xmlns:a16="http://schemas.microsoft.com/office/drawing/2014/main" id="{414CAAF4-FA17-36DD-BC70-8B990A766097}"/>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43</a:t>
            </a:fld>
            <a:endParaRPr lang="pt-BR" sz="1100" b="1" dirty="0"/>
          </a:p>
        </p:txBody>
      </p:sp>
      <p:sp>
        <p:nvSpPr>
          <p:cNvPr id="2" name="CaixaDeTexto 1">
            <a:extLst>
              <a:ext uri="{FF2B5EF4-FFF2-40B4-BE49-F238E27FC236}">
                <a16:creationId xmlns:a16="http://schemas.microsoft.com/office/drawing/2014/main" id="{907EB4C7-2B56-4BB3-E056-2D2AC6A7504E}"/>
              </a:ext>
            </a:extLst>
          </p:cNvPr>
          <p:cNvSpPr txBox="1"/>
          <p:nvPr/>
        </p:nvSpPr>
        <p:spPr>
          <a:xfrm>
            <a:off x="741680" y="1761565"/>
            <a:ext cx="9650207" cy="2308324"/>
          </a:xfrm>
          <a:prstGeom prst="rect">
            <a:avLst/>
          </a:prstGeom>
          <a:noFill/>
        </p:spPr>
        <p:txBody>
          <a:bodyPr wrap="square" rtlCol="0">
            <a:spAutoFit/>
          </a:bodyPr>
          <a:lstStyle/>
          <a:p>
            <a:pPr marL="285750" indent="-285750" algn="just">
              <a:buFont typeface="Arial" panose="020B0604020202020204" pitchFamily="34" charset="0"/>
              <a:buChar char="•"/>
            </a:pPr>
            <a:r>
              <a:rPr lang="pt-BR" sz="1800" dirty="0"/>
              <a:t>Flanagan, David. </a:t>
            </a:r>
            <a:r>
              <a:rPr lang="pt-BR" sz="1800" i="1" dirty="0"/>
              <a:t>JavaScript: o guia definitivo – 6ª edição (2011)</a:t>
            </a:r>
            <a:r>
              <a:rPr lang="pt-BR" i="1" dirty="0"/>
              <a:t>.</a:t>
            </a:r>
          </a:p>
          <a:p>
            <a:pPr marL="285750" indent="-285750" algn="just">
              <a:buFont typeface="Arial" panose="020B0604020202020204" pitchFamily="34" charset="0"/>
              <a:buChar char="•"/>
            </a:pPr>
            <a:endParaRPr lang="pt-BR" sz="1800" i="1" dirty="0">
              <a:hlinkClick r:id="rId2"/>
            </a:endParaRPr>
          </a:p>
          <a:p>
            <a:pPr marL="285750" indent="-285750" algn="just">
              <a:buFont typeface="Arial" panose="020B0604020202020204" pitchFamily="34" charset="0"/>
              <a:buChar char="•"/>
            </a:pPr>
            <a:r>
              <a:rPr lang="pt-BR" sz="1800" i="1" dirty="0">
                <a:hlinkClick r:id="rId2"/>
              </a:rPr>
              <a:t>https://developers.google.com/earth-engine?hl=pt-br</a:t>
            </a:r>
            <a:endParaRPr lang="pt-BR" sz="1800" i="1" dirty="0"/>
          </a:p>
          <a:p>
            <a:pPr marL="285750" indent="-285750" algn="just">
              <a:buFont typeface="Arial" panose="020B0604020202020204" pitchFamily="34" charset="0"/>
              <a:buChar char="•"/>
            </a:pPr>
            <a:endParaRPr lang="pt-BR" i="1" dirty="0"/>
          </a:p>
          <a:p>
            <a:pPr marL="285750" indent="-285750" algn="just">
              <a:buFont typeface="Arial" panose="020B0604020202020204" pitchFamily="34" charset="0"/>
              <a:buChar char="•"/>
            </a:pPr>
            <a:r>
              <a:rPr lang="pt-BR" sz="1800" i="1" dirty="0">
                <a:hlinkClick r:id="rId3"/>
              </a:rPr>
              <a:t>https://developers.google.com/earth-engine/guides?hl=pt-br</a:t>
            </a:r>
            <a:endParaRPr lang="pt-BR" sz="1800" i="1" dirty="0"/>
          </a:p>
          <a:p>
            <a:pPr marL="285750" indent="-285750" algn="just">
              <a:buFont typeface="Arial" panose="020B0604020202020204" pitchFamily="34" charset="0"/>
              <a:buChar char="•"/>
            </a:pPr>
            <a:endParaRPr lang="pt-BR" i="1" dirty="0"/>
          </a:p>
          <a:p>
            <a:pPr marL="285750" indent="-285750" algn="just">
              <a:buFont typeface="Arial" panose="020B0604020202020204" pitchFamily="34" charset="0"/>
              <a:buChar char="•"/>
            </a:pPr>
            <a:r>
              <a:rPr lang="pt-BR" sz="1800" i="1" dirty="0">
                <a:hlinkClick r:id="rId4"/>
              </a:rPr>
              <a:t>https://developers.google.com/earth-engine/apidocs</a:t>
            </a:r>
            <a:endParaRPr lang="pt-BR" sz="1800" i="1" dirty="0"/>
          </a:p>
          <a:p>
            <a:pPr marL="285750" indent="-285750" algn="just">
              <a:buFont typeface="Arial" panose="020B0604020202020204" pitchFamily="34" charset="0"/>
              <a:buChar char="•"/>
            </a:pPr>
            <a:endParaRPr lang="pt-BR" sz="1800" i="1" dirty="0"/>
          </a:p>
        </p:txBody>
      </p:sp>
    </p:spTree>
    <p:extLst>
      <p:ext uri="{BB962C8B-B14F-4D97-AF65-F5344CB8AC3E}">
        <p14:creationId xmlns:p14="http://schemas.microsoft.com/office/powerpoint/2010/main" val="1250158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D2D1A2-27D7-8548-988A-48A6549F3C0B}"/>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61A693B-8357-E7E5-2C48-0775193CC83A}"/>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5DDFD8A2-8901-F6E8-07A6-A91AC0C057D5}"/>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BC44EFEF-A35A-BC67-8FC4-83216F94501D}"/>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5D7F53FE-BC6F-05D4-565F-233FA88829D9}"/>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O Google Earth Engine</a:t>
            </a:r>
          </a:p>
        </p:txBody>
      </p:sp>
      <p:sp>
        <p:nvSpPr>
          <p:cNvPr id="6" name="Título 4">
            <a:extLst>
              <a:ext uri="{FF2B5EF4-FFF2-40B4-BE49-F238E27FC236}">
                <a16:creationId xmlns:a16="http://schemas.microsoft.com/office/drawing/2014/main" id="{C2F8C84D-CE91-03AE-E6B4-1E914C582553}"/>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Apresentação da plataforma</a:t>
            </a:r>
          </a:p>
        </p:txBody>
      </p:sp>
      <p:sp>
        <p:nvSpPr>
          <p:cNvPr id="10" name="Elipse 9">
            <a:extLst>
              <a:ext uri="{FF2B5EF4-FFF2-40B4-BE49-F238E27FC236}">
                <a16:creationId xmlns:a16="http://schemas.microsoft.com/office/drawing/2014/main" id="{F9D38C49-AFCF-787A-633A-5A0FEA19A763}"/>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5</a:t>
            </a:fld>
            <a:endParaRPr lang="pt-BR" sz="1100" b="1" dirty="0"/>
          </a:p>
        </p:txBody>
      </p:sp>
      <p:pic>
        <p:nvPicPr>
          <p:cNvPr id="2" name="Gráfico 1" descr="Peças de quebra-cabeça com preenchimento sólido">
            <a:extLst>
              <a:ext uri="{FF2B5EF4-FFF2-40B4-BE49-F238E27FC236}">
                <a16:creationId xmlns:a16="http://schemas.microsoft.com/office/drawing/2014/main" id="{ED128E6B-7EC6-8167-4D21-C8381542F8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500000">
            <a:off x="10688917" y="691903"/>
            <a:ext cx="914400" cy="914400"/>
          </a:xfrm>
          <a:prstGeom prst="rect">
            <a:avLst/>
          </a:prstGeom>
        </p:spPr>
      </p:pic>
      <p:sp>
        <p:nvSpPr>
          <p:cNvPr id="13" name="CaixaDeTexto 12">
            <a:extLst>
              <a:ext uri="{FF2B5EF4-FFF2-40B4-BE49-F238E27FC236}">
                <a16:creationId xmlns:a16="http://schemas.microsoft.com/office/drawing/2014/main" id="{7B011F45-4AD1-7E14-3B67-D20E0A8C49CC}"/>
              </a:ext>
            </a:extLst>
          </p:cNvPr>
          <p:cNvSpPr txBox="1"/>
          <p:nvPr/>
        </p:nvSpPr>
        <p:spPr>
          <a:xfrm>
            <a:off x="640078" y="6354649"/>
            <a:ext cx="9650207" cy="246221"/>
          </a:xfrm>
          <a:prstGeom prst="rect">
            <a:avLst/>
          </a:prstGeom>
          <a:noFill/>
        </p:spPr>
        <p:txBody>
          <a:bodyPr wrap="square" rtlCol="0">
            <a:spAutoFit/>
          </a:bodyPr>
          <a:lstStyle/>
          <a:p>
            <a:pPr algn="just"/>
            <a:r>
              <a:rPr lang="pt-BR" sz="1000" dirty="0">
                <a:hlinkClick r:id="rId4"/>
              </a:rPr>
              <a:t>https://code.earthengine.google.com/</a:t>
            </a:r>
            <a:endParaRPr lang="pt-BR" sz="1000" dirty="0"/>
          </a:p>
        </p:txBody>
      </p:sp>
      <p:pic>
        <p:nvPicPr>
          <p:cNvPr id="8" name="Imagem 7">
            <a:extLst>
              <a:ext uri="{FF2B5EF4-FFF2-40B4-BE49-F238E27FC236}">
                <a16:creationId xmlns:a16="http://schemas.microsoft.com/office/drawing/2014/main" id="{F198A331-4177-A446-332D-6A14DD8362A2}"/>
              </a:ext>
            </a:extLst>
          </p:cNvPr>
          <p:cNvPicPr>
            <a:picLocks noChangeAspect="1"/>
          </p:cNvPicPr>
          <p:nvPr/>
        </p:nvPicPr>
        <p:blipFill>
          <a:blip r:embed="rId5"/>
          <a:stretch>
            <a:fillRect/>
          </a:stretch>
        </p:blipFill>
        <p:spPr>
          <a:xfrm>
            <a:off x="2940956" y="2204880"/>
            <a:ext cx="6313230" cy="3551192"/>
          </a:xfrm>
          <a:prstGeom prst="rect">
            <a:avLst/>
          </a:prstGeom>
        </p:spPr>
      </p:pic>
      <p:sp>
        <p:nvSpPr>
          <p:cNvPr id="9" name="Retângulo 8">
            <a:extLst>
              <a:ext uri="{FF2B5EF4-FFF2-40B4-BE49-F238E27FC236}">
                <a16:creationId xmlns:a16="http://schemas.microsoft.com/office/drawing/2014/main" id="{1C030D8D-1ED9-4996-0E44-28F08CE3D412}"/>
              </a:ext>
            </a:extLst>
          </p:cNvPr>
          <p:cNvSpPr/>
          <p:nvPr/>
        </p:nvSpPr>
        <p:spPr>
          <a:xfrm>
            <a:off x="2940956" y="2426310"/>
            <a:ext cx="1197880" cy="1672629"/>
          </a:xfrm>
          <a:prstGeom prst="rect">
            <a:avLst/>
          </a:prstGeom>
          <a:no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2FADD8BD-00EA-321A-CAF4-7744B079B11C}"/>
              </a:ext>
            </a:extLst>
          </p:cNvPr>
          <p:cNvSpPr/>
          <p:nvPr/>
        </p:nvSpPr>
        <p:spPr>
          <a:xfrm>
            <a:off x="4173697" y="2426310"/>
            <a:ext cx="2524387" cy="1672629"/>
          </a:xfrm>
          <a:prstGeom prst="rect">
            <a:avLst/>
          </a:prstGeom>
          <a:no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DD7FFEBB-A767-411D-70BB-667301D24849}"/>
              </a:ext>
            </a:extLst>
          </p:cNvPr>
          <p:cNvSpPr/>
          <p:nvPr/>
        </p:nvSpPr>
        <p:spPr>
          <a:xfrm>
            <a:off x="6732945" y="2426310"/>
            <a:ext cx="2521242" cy="1672629"/>
          </a:xfrm>
          <a:prstGeom prst="rect">
            <a:avLst/>
          </a:prstGeom>
          <a:no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a:extLst>
              <a:ext uri="{FF2B5EF4-FFF2-40B4-BE49-F238E27FC236}">
                <a16:creationId xmlns:a16="http://schemas.microsoft.com/office/drawing/2014/main" id="{0B682DE8-E111-2233-00C5-9C05D1DE9AB9}"/>
              </a:ext>
            </a:extLst>
          </p:cNvPr>
          <p:cNvSpPr/>
          <p:nvPr/>
        </p:nvSpPr>
        <p:spPr>
          <a:xfrm>
            <a:off x="2937813" y="4125139"/>
            <a:ext cx="6313230" cy="1627789"/>
          </a:xfrm>
          <a:prstGeom prst="rect">
            <a:avLst/>
          </a:prstGeom>
          <a:no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5BEBB22-0A9B-5000-F5F5-EF35D35191FB}"/>
              </a:ext>
            </a:extLst>
          </p:cNvPr>
          <p:cNvSpPr/>
          <p:nvPr/>
        </p:nvSpPr>
        <p:spPr>
          <a:xfrm>
            <a:off x="3896744" y="2253098"/>
            <a:ext cx="2383182" cy="144907"/>
          </a:xfrm>
          <a:prstGeom prst="rect">
            <a:avLst/>
          </a:prstGeom>
          <a:no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8D0163C3-776E-7009-65C9-F251C3EE77C8}"/>
              </a:ext>
            </a:extLst>
          </p:cNvPr>
          <p:cNvSpPr/>
          <p:nvPr/>
        </p:nvSpPr>
        <p:spPr>
          <a:xfrm>
            <a:off x="8056308" y="2239006"/>
            <a:ext cx="1157006" cy="144907"/>
          </a:xfrm>
          <a:prstGeom prst="rect">
            <a:avLst/>
          </a:prstGeom>
          <a:no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Conector de Seta Reta 20">
            <a:extLst>
              <a:ext uri="{FF2B5EF4-FFF2-40B4-BE49-F238E27FC236}">
                <a16:creationId xmlns:a16="http://schemas.microsoft.com/office/drawing/2014/main" id="{F08DDC9D-C054-953C-411C-B287DA39F640}"/>
              </a:ext>
            </a:extLst>
          </p:cNvPr>
          <p:cNvCxnSpPr>
            <a:cxnSpLocks/>
          </p:cNvCxnSpPr>
          <p:nvPr/>
        </p:nvCxnSpPr>
        <p:spPr>
          <a:xfrm flipV="1">
            <a:off x="5076143" y="2024880"/>
            <a:ext cx="0" cy="180000"/>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D5822387-FF44-CF98-28E8-D57CEC50834F}"/>
              </a:ext>
            </a:extLst>
          </p:cNvPr>
          <p:cNvSpPr txBox="1"/>
          <p:nvPr/>
        </p:nvSpPr>
        <p:spPr>
          <a:xfrm>
            <a:off x="4222194" y="1769091"/>
            <a:ext cx="1732282" cy="246221"/>
          </a:xfrm>
          <a:prstGeom prst="rect">
            <a:avLst/>
          </a:prstGeom>
          <a:noFill/>
        </p:spPr>
        <p:txBody>
          <a:bodyPr wrap="square" rtlCol="0" anchor="ctr">
            <a:spAutoFit/>
          </a:bodyPr>
          <a:lstStyle/>
          <a:p>
            <a:pPr algn="ctr"/>
            <a:r>
              <a:rPr lang="pt-BR" sz="1000" dirty="0">
                <a:latin typeface="Montserrat Medium" pitchFamily="2" charset="0"/>
              </a:rPr>
              <a:t>Caixa de pesquisa</a:t>
            </a:r>
          </a:p>
        </p:txBody>
      </p:sp>
      <p:cxnSp>
        <p:nvCxnSpPr>
          <p:cNvPr id="23" name="Conector de Seta Reta 22">
            <a:extLst>
              <a:ext uri="{FF2B5EF4-FFF2-40B4-BE49-F238E27FC236}">
                <a16:creationId xmlns:a16="http://schemas.microsoft.com/office/drawing/2014/main" id="{85393AA5-8CEE-0E01-B7BF-64E90A8469B1}"/>
              </a:ext>
            </a:extLst>
          </p:cNvPr>
          <p:cNvCxnSpPr>
            <a:cxnSpLocks/>
          </p:cNvCxnSpPr>
          <p:nvPr/>
        </p:nvCxnSpPr>
        <p:spPr>
          <a:xfrm rot="16200000" flipV="1">
            <a:off x="2802335" y="3172625"/>
            <a:ext cx="0" cy="180000"/>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894292B0-977B-ABB9-7BD7-31013F2DCFBE}"/>
              </a:ext>
            </a:extLst>
          </p:cNvPr>
          <p:cNvSpPr txBox="1"/>
          <p:nvPr/>
        </p:nvSpPr>
        <p:spPr>
          <a:xfrm>
            <a:off x="1315856" y="3139513"/>
            <a:ext cx="1347858" cy="246221"/>
          </a:xfrm>
          <a:prstGeom prst="rect">
            <a:avLst/>
          </a:prstGeom>
          <a:noFill/>
        </p:spPr>
        <p:txBody>
          <a:bodyPr wrap="square" rtlCol="0" anchor="ctr">
            <a:spAutoFit/>
          </a:bodyPr>
          <a:lstStyle/>
          <a:p>
            <a:pPr algn="ctr"/>
            <a:r>
              <a:rPr lang="pt-BR" sz="1000" dirty="0">
                <a:latin typeface="Montserrat Medium" pitchFamily="2" charset="0"/>
              </a:rPr>
              <a:t>Painel esquerdo</a:t>
            </a:r>
          </a:p>
        </p:txBody>
      </p:sp>
      <p:cxnSp>
        <p:nvCxnSpPr>
          <p:cNvPr id="26" name="Conector de Seta Reta 25">
            <a:extLst>
              <a:ext uri="{FF2B5EF4-FFF2-40B4-BE49-F238E27FC236}">
                <a16:creationId xmlns:a16="http://schemas.microsoft.com/office/drawing/2014/main" id="{E0B1976B-F4CC-4C37-81A7-A2F3771F4EC8}"/>
              </a:ext>
            </a:extLst>
          </p:cNvPr>
          <p:cNvCxnSpPr>
            <a:cxnSpLocks/>
          </p:cNvCxnSpPr>
          <p:nvPr/>
        </p:nvCxnSpPr>
        <p:spPr>
          <a:xfrm rot="5400000" flipH="1" flipV="1">
            <a:off x="9412990" y="4849033"/>
            <a:ext cx="0" cy="180000"/>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69507642-E66D-54B4-0EBB-7CEC3086A04E}"/>
              </a:ext>
            </a:extLst>
          </p:cNvPr>
          <p:cNvSpPr txBox="1"/>
          <p:nvPr/>
        </p:nvSpPr>
        <p:spPr>
          <a:xfrm>
            <a:off x="4748142" y="3139513"/>
            <a:ext cx="1347858" cy="246221"/>
          </a:xfrm>
          <a:prstGeom prst="rect">
            <a:avLst/>
          </a:prstGeom>
          <a:noFill/>
        </p:spPr>
        <p:txBody>
          <a:bodyPr wrap="square" rtlCol="0" anchor="ctr">
            <a:spAutoFit/>
          </a:bodyPr>
          <a:lstStyle/>
          <a:p>
            <a:pPr algn="ctr"/>
            <a:r>
              <a:rPr lang="pt-BR" sz="1000" dirty="0">
                <a:latin typeface="Montserrat Medium" pitchFamily="2" charset="0"/>
              </a:rPr>
              <a:t>Editor de código</a:t>
            </a:r>
          </a:p>
        </p:txBody>
      </p:sp>
      <p:sp>
        <p:nvSpPr>
          <p:cNvPr id="28" name="CaixaDeTexto 27">
            <a:extLst>
              <a:ext uri="{FF2B5EF4-FFF2-40B4-BE49-F238E27FC236}">
                <a16:creationId xmlns:a16="http://schemas.microsoft.com/office/drawing/2014/main" id="{38EF2178-19F5-EF12-B845-B84C112667BF}"/>
              </a:ext>
            </a:extLst>
          </p:cNvPr>
          <p:cNvSpPr txBox="1"/>
          <p:nvPr/>
        </p:nvSpPr>
        <p:spPr>
          <a:xfrm>
            <a:off x="9571794" y="4815922"/>
            <a:ext cx="718491" cy="246221"/>
          </a:xfrm>
          <a:prstGeom prst="rect">
            <a:avLst/>
          </a:prstGeom>
          <a:noFill/>
        </p:spPr>
        <p:txBody>
          <a:bodyPr wrap="square" rtlCol="0" anchor="ctr">
            <a:spAutoFit/>
          </a:bodyPr>
          <a:lstStyle/>
          <a:p>
            <a:pPr algn="ctr"/>
            <a:r>
              <a:rPr lang="pt-BR" sz="1000" dirty="0">
                <a:latin typeface="Montserrat Medium" pitchFamily="2" charset="0"/>
              </a:rPr>
              <a:t>UI root</a:t>
            </a:r>
          </a:p>
        </p:txBody>
      </p:sp>
      <p:cxnSp>
        <p:nvCxnSpPr>
          <p:cNvPr id="29" name="Conector de Seta Reta 28">
            <a:extLst>
              <a:ext uri="{FF2B5EF4-FFF2-40B4-BE49-F238E27FC236}">
                <a16:creationId xmlns:a16="http://schemas.microsoft.com/office/drawing/2014/main" id="{0E9FD968-6C05-0E2E-4561-4B76DCC0B4FC}"/>
              </a:ext>
            </a:extLst>
          </p:cNvPr>
          <p:cNvCxnSpPr>
            <a:cxnSpLocks/>
          </p:cNvCxnSpPr>
          <p:nvPr/>
        </p:nvCxnSpPr>
        <p:spPr>
          <a:xfrm rot="5400000" flipH="1" flipV="1">
            <a:off x="9412990" y="3172624"/>
            <a:ext cx="0" cy="180000"/>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30" name="CaixaDeTexto 29">
            <a:extLst>
              <a:ext uri="{FF2B5EF4-FFF2-40B4-BE49-F238E27FC236}">
                <a16:creationId xmlns:a16="http://schemas.microsoft.com/office/drawing/2014/main" id="{88434D13-034B-E3DA-B2B7-C8A713323E65}"/>
              </a:ext>
            </a:extLst>
          </p:cNvPr>
          <p:cNvSpPr txBox="1"/>
          <p:nvPr/>
        </p:nvSpPr>
        <p:spPr>
          <a:xfrm>
            <a:off x="9571794" y="3143159"/>
            <a:ext cx="1119908" cy="246221"/>
          </a:xfrm>
          <a:prstGeom prst="rect">
            <a:avLst/>
          </a:prstGeom>
          <a:noFill/>
        </p:spPr>
        <p:txBody>
          <a:bodyPr wrap="square" rtlCol="0" anchor="ctr">
            <a:spAutoFit/>
          </a:bodyPr>
          <a:lstStyle/>
          <a:p>
            <a:pPr algn="ctr"/>
            <a:r>
              <a:rPr lang="pt-BR" sz="1000" dirty="0">
                <a:latin typeface="Montserrat Medium" pitchFamily="2" charset="0"/>
              </a:rPr>
              <a:t>Painel direito</a:t>
            </a:r>
          </a:p>
        </p:txBody>
      </p:sp>
      <p:cxnSp>
        <p:nvCxnSpPr>
          <p:cNvPr id="31" name="Conector de Seta Reta 30">
            <a:extLst>
              <a:ext uri="{FF2B5EF4-FFF2-40B4-BE49-F238E27FC236}">
                <a16:creationId xmlns:a16="http://schemas.microsoft.com/office/drawing/2014/main" id="{9D507804-B303-6575-9DD2-50B1267671A2}"/>
              </a:ext>
            </a:extLst>
          </p:cNvPr>
          <p:cNvCxnSpPr>
            <a:cxnSpLocks/>
          </p:cNvCxnSpPr>
          <p:nvPr/>
        </p:nvCxnSpPr>
        <p:spPr>
          <a:xfrm flipV="1">
            <a:off x="8624657" y="2030588"/>
            <a:ext cx="0" cy="180000"/>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32" name="CaixaDeTexto 31">
            <a:extLst>
              <a:ext uri="{FF2B5EF4-FFF2-40B4-BE49-F238E27FC236}">
                <a16:creationId xmlns:a16="http://schemas.microsoft.com/office/drawing/2014/main" id="{C94A0898-E478-EF22-1836-C4F618F5350C}"/>
              </a:ext>
            </a:extLst>
          </p:cNvPr>
          <p:cNvSpPr txBox="1"/>
          <p:nvPr/>
        </p:nvSpPr>
        <p:spPr>
          <a:xfrm>
            <a:off x="7770708" y="1774799"/>
            <a:ext cx="1732282" cy="246221"/>
          </a:xfrm>
          <a:prstGeom prst="rect">
            <a:avLst/>
          </a:prstGeom>
          <a:noFill/>
        </p:spPr>
        <p:txBody>
          <a:bodyPr wrap="square" rtlCol="0" anchor="ctr">
            <a:spAutoFit/>
          </a:bodyPr>
          <a:lstStyle/>
          <a:p>
            <a:pPr algn="ctr"/>
            <a:r>
              <a:rPr lang="pt-BR" sz="1000" dirty="0">
                <a:latin typeface="Montserrat Medium" pitchFamily="2" charset="0"/>
              </a:rPr>
              <a:t>Cloud Project</a:t>
            </a:r>
          </a:p>
        </p:txBody>
      </p:sp>
    </p:spTree>
    <p:extLst>
      <p:ext uri="{BB962C8B-B14F-4D97-AF65-F5344CB8AC3E}">
        <p14:creationId xmlns:p14="http://schemas.microsoft.com/office/powerpoint/2010/main" val="1714556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B42AAC-77DB-A17A-86C5-D2453C47549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FFEAD21B-8903-7AE7-F254-026E5EC22A5C}"/>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9696CB31-A485-692B-7050-419E6684293E}"/>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66AFD5CE-4AE0-AE10-7C19-1C927DD040C0}"/>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7C3465D6-4B15-364C-5CD1-A0EE5956CF3E}"/>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Preparação do ambiente de trabalho</a:t>
            </a:r>
          </a:p>
        </p:txBody>
      </p:sp>
      <p:sp>
        <p:nvSpPr>
          <p:cNvPr id="3" name="Título 4">
            <a:extLst>
              <a:ext uri="{FF2B5EF4-FFF2-40B4-BE49-F238E27FC236}">
                <a16:creationId xmlns:a16="http://schemas.microsoft.com/office/drawing/2014/main" id="{3B3592AA-FED4-D038-BCA0-769D53FB3277}"/>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Acessando o Google Earth Engine e criando um Cloud Project</a:t>
            </a:r>
          </a:p>
        </p:txBody>
      </p:sp>
      <p:sp>
        <p:nvSpPr>
          <p:cNvPr id="6" name="Elipse 5">
            <a:extLst>
              <a:ext uri="{FF2B5EF4-FFF2-40B4-BE49-F238E27FC236}">
                <a16:creationId xmlns:a16="http://schemas.microsoft.com/office/drawing/2014/main" id="{D5BA209F-DC62-4B82-99B4-E60862A7B8A1}"/>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6</a:t>
            </a:fld>
            <a:endParaRPr lang="pt-BR" sz="1100" b="1" dirty="0"/>
          </a:p>
        </p:txBody>
      </p:sp>
      <p:pic>
        <p:nvPicPr>
          <p:cNvPr id="2" name="Gráfico 1" descr="Peças de quebra-cabeça com preenchimento sólido">
            <a:extLst>
              <a:ext uri="{FF2B5EF4-FFF2-40B4-BE49-F238E27FC236}">
                <a16:creationId xmlns:a16="http://schemas.microsoft.com/office/drawing/2014/main" id="{0406AA1C-7F70-33BB-7703-6C3D368D75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500000">
            <a:off x="10688917" y="691903"/>
            <a:ext cx="914400" cy="914400"/>
          </a:xfrm>
          <a:prstGeom prst="rect">
            <a:avLst/>
          </a:prstGeom>
        </p:spPr>
      </p:pic>
      <p:pic>
        <p:nvPicPr>
          <p:cNvPr id="9" name="Imagem 8">
            <a:extLst>
              <a:ext uri="{FF2B5EF4-FFF2-40B4-BE49-F238E27FC236}">
                <a16:creationId xmlns:a16="http://schemas.microsoft.com/office/drawing/2014/main" id="{FA42C608-02BA-5D3D-F318-6CA7A872CC56}"/>
              </a:ext>
            </a:extLst>
          </p:cNvPr>
          <p:cNvPicPr>
            <a:picLocks noChangeAspect="1"/>
          </p:cNvPicPr>
          <p:nvPr/>
        </p:nvPicPr>
        <p:blipFill>
          <a:blip r:embed="rId4"/>
          <a:srcRect l="32344" t="29656" r="32578" b="22384"/>
          <a:stretch/>
        </p:blipFill>
        <p:spPr>
          <a:xfrm>
            <a:off x="3957637" y="2174955"/>
            <a:ext cx="4276725" cy="3142978"/>
          </a:xfrm>
          <a:prstGeom prst="rect">
            <a:avLst/>
          </a:prstGeom>
        </p:spPr>
      </p:pic>
      <p:sp>
        <p:nvSpPr>
          <p:cNvPr id="8" name="CaixaDeTexto 7">
            <a:extLst>
              <a:ext uri="{FF2B5EF4-FFF2-40B4-BE49-F238E27FC236}">
                <a16:creationId xmlns:a16="http://schemas.microsoft.com/office/drawing/2014/main" id="{662D19CE-D449-DDA9-DA59-6A8FC6AF1FB8}"/>
              </a:ext>
            </a:extLst>
          </p:cNvPr>
          <p:cNvSpPr txBox="1"/>
          <p:nvPr/>
        </p:nvSpPr>
        <p:spPr>
          <a:xfrm>
            <a:off x="640078" y="6354649"/>
            <a:ext cx="4680000" cy="246221"/>
          </a:xfrm>
          <a:prstGeom prst="rect">
            <a:avLst/>
          </a:prstGeom>
          <a:noFill/>
        </p:spPr>
        <p:txBody>
          <a:bodyPr wrap="square" rtlCol="0">
            <a:spAutoFit/>
          </a:bodyPr>
          <a:lstStyle/>
          <a:p>
            <a:pPr algn="just"/>
            <a:r>
              <a:rPr lang="pt-BR" sz="1000" dirty="0">
                <a:hlinkClick r:id="rId5"/>
              </a:rPr>
              <a:t>https://code.earthengine.google.com/</a:t>
            </a:r>
            <a:endParaRPr lang="pt-BR" sz="1000" dirty="0"/>
          </a:p>
        </p:txBody>
      </p:sp>
    </p:spTree>
    <p:extLst>
      <p:ext uri="{BB962C8B-B14F-4D97-AF65-F5344CB8AC3E}">
        <p14:creationId xmlns:p14="http://schemas.microsoft.com/office/powerpoint/2010/main" val="1449747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382797-619E-E004-2564-710C51B44D71}"/>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2FCDD1EB-58B5-E885-8475-97C600FFD778}"/>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0A2CCCC9-4ECD-9996-C46B-C932229CAA0E}"/>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7BFED16A-EA74-A466-68B7-FF51A30FF74D}"/>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A004B654-01BE-81A5-30FA-B77F43655900}"/>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Preparação do ambiente de trabalho</a:t>
            </a:r>
          </a:p>
        </p:txBody>
      </p:sp>
      <p:sp>
        <p:nvSpPr>
          <p:cNvPr id="3" name="Título 4">
            <a:extLst>
              <a:ext uri="{FF2B5EF4-FFF2-40B4-BE49-F238E27FC236}">
                <a16:creationId xmlns:a16="http://schemas.microsoft.com/office/drawing/2014/main" id="{A21420EE-9CAB-ACA1-61F1-2DF8F194DE39}"/>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Acessando o Google Earth Engine e criando um Cloud Project</a:t>
            </a:r>
          </a:p>
        </p:txBody>
      </p:sp>
      <p:sp>
        <p:nvSpPr>
          <p:cNvPr id="6" name="Elipse 5">
            <a:extLst>
              <a:ext uri="{FF2B5EF4-FFF2-40B4-BE49-F238E27FC236}">
                <a16:creationId xmlns:a16="http://schemas.microsoft.com/office/drawing/2014/main" id="{15D34F27-C8DE-38CD-95D1-277E11C34973}"/>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7</a:t>
            </a:fld>
            <a:endParaRPr lang="pt-BR" sz="1100" b="1" dirty="0"/>
          </a:p>
        </p:txBody>
      </p:sp>
      <p:pic>
        <p:nvPicPr>
          <p:cNvPr id="2" name="Gráfico 1" descr="Peças de quebra-cabeça com preenchimento sólido">
            <a:extLst>
              <a:ext uri="{FF2B5EF4-FFF2-40B4-BE49-F238E27FC236}">
                <a16:creationId xmlns:a16="http://schemas.microsoft.com/office/drawing/2014/main" id="{206B48D4-E8C2-60BA-FE20-89CB4B1743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500000">
            <a:off x="10688917" y="691903"/>
            <a:ext cx="914400" cy="914400"/>
          </a:xfrm>
          <a:prstGeom prst="rect">
            <a:avLst/>
          </a:prstGeom>
        </p:spPr>
      </p:pic>
      <p:pic>
        <p:nvPicPr>
          <p:cNvPr id="12" name="Imagem 11">
            <a:extLst>
              <a:ext uri="{FF2B5EF4-FFF2-40B4-BE49-F238E27FC236}">
                <a16:creationId xmlns:a16="http://schemas.microsoft.com/office/drawing/2014/main" id="{7DBD63E0-6E82-3832-CB63-F2CA85061B90}"/>
              </a:ext>
            </a:extLst>
          </p:cNvPr>
          <p:cNvPicPr>
            <a:picLocks noChangeAspect="1"/>
          </p:cNvPicPr>
          <p:nvPr/>
        </p:nvPicPr>
        <p:blipFill>
          <a:blip r:embed="rId4"/>
          <a:stretch>
            <a:fillRect/>
          </a:stretch>
        </p:blipFill>
        <p:spPr>
          <a:xfrm>
            <a:off x="2028825" y="1692690"/>
            <a:ext cx="8134350" cy="4575572"/>
          </a:xfrm>
          <a:prstGeom prst="rect">
            <a:avLst/>
          </a:prstGeom>
        </p:spPr>
      </p:pic>
    </p:spTree>
    <p:extLst>
      <p:ext uri="{BB962C8B-B14F-4D97-AF65-F5344CB8AC3E}">
        <p14:creationId xmlns:p14="http://schemas.microsoft.com/office/powerpoint/2010/main" val="178073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D61DB5-67DA-5BBB-0DCE-662EA075FB0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B3E74C29-48C7-1A32-8ADC-C9E51E54228F}"/>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CAC72D43-66CB-FCCB-E1CC-E39BA91566F7}"/>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11BB5C19-9200-CA24-5892-E4D1D616CE6D}"/>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C8222919-1ACB-BE1F-5102-CFEE367930B4}"/>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Preparação do ambiente de trabalho</a:t>
            </a:r>
          </a:p>
        </p:txBody>
      </p:sp>
      <p:sp>
        <p:nvSpPr>
          <p:cNvPr id="3" name="Título 4">
            <a:extLst>
              <a:ext uri="{FF2B5EF4-FFF2-40B4-BE49-F238E27FC236}">
                <a16:creationId xmlns:a16="http://schemas.microsoft.com/office/drawing/2014/main" id="{91A73268-1EA9-55AE-5833-C7011B18E600}"/>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Acessando o Google Earth Engine e criando um Cloud Project</a:t>
            </a:r>
          </a:p>
        </p:txBody>
      </p:sp>
      <p:sp>
        <p:nvSpPr>
          <p:cNvPr id="6" name="Elipse 5">
            <a:extLst>
              <a:ext uri="{FF2B5EF4-FFF2-40B4-BE49-F238E27FC236}">
                <a16:creationId xmlns:a16="http://schemas.microsoft.com/office/drawing/2014/main" id="{E0F065E6-D0D2-51CF-A449-6FF26AA88DA9}"/>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8</a:t>
            </a:fld>
            <a:endParaRPr lang="pt-BR" sz="1100" b="1" dirty="0"/>
          </a:p>
        </p:txBody>
      </p:sp>
      <p:pic>
        <p:nvPicPr>
          <p:cNvPr id="2" name="Gráfico 1" descr="Peças de quebra-cabeça com preenchimento sólido">
            <a:extLst>
              <a:ext uri="{FF2B5EF4-FFF2-40B4-BE49-F238E27FC236}">
                <a16:creationId xmlns:a16="http://schemas.microsoft.com/office/drawing/2014/main" id="{9A52871E-C7A4-EF09-3AEB-8FAB23B037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500000">
            <a:off x="10688917" y="691903"/>
            <a:ext cx="914400" cy="914400"/>
          </a:xfrm>
          <a:prstGeom prst="rect">
            <a:avLst/>
          </a:prstGeom>
        </p:spPr>
      </p:pic>
      <p:pic>
        <p:nvPicPr>
          <p:cNvPr id="13" name="Imagem 12">
            <a:extLst>
              <a:ext uri="{FF2B5EF4-FFF2-40B4-BE49-F238E27FC236}">
                <a16:creationId xmlns:a16="http://schemas.microsoft.com/office/drawing/2014/main" id="{FC9563EA-9EEC-B0B2-4864-BDCC8DECBF40}"/>
              </a:ext>
            </a:extLst>
          </p:cNvPr>
          <p:cNvPicPr>
            <a:picLocks noChangeAspect="1"/>
          </p:cNvPicPr>
          <p:nvPr/>
        </p:nvPicPr>
        <p:blipFill>
          <a:blip r:embed="rId4"/>
          <a:stretch>
            <a:fillRect/>
          </a:stretch>
        </p:blipFill>
        <p:spPr>
          <a:xfrm>
            <a:off x="2028799" y="1692676"/>
            <a:ext cx="8134400" cy="4575600"/>
          </a:xfrm>
          <a:prstGeom prst="rect">
            <a:avLst/>
          </a:prstGeom>
        </p:spPr>
      </p:pic>
    </p:spTree>
    <p:extLst>
      <p:ext uri="{BB962C8B-B14F-4D97-AF65-F5344CB8AC3E}">
        <p14:creationId xmlns:p14="http://schemas.microsoft.com/office/powerpoint/2010/main" val="215060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864BF0-29E8-320D-0793-6C0BD3A0F3AA}"/>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C3375444-1C7F-41BC-0C14-D3F3D630E997}"/>
              </a:ext>
            </a:extLst>
          </p:cNvPr>
          <p:cNvSpPr>
            <a:spLocks noGrp="1"/>
          </p:cNvSpPr>
          <p:nvPr>
            <p:ph type="title"/>
          </p:nvPr>
        </p:nvSpPr>
        <p:spPr>
          <a:xfrm>
            <a:off x="640079" y="558165"/>
            <a:ext cx="1056641" cy="386715"/>
          </a:xfrm>
        </p:spPr>
        <p:txBody>
          <a:bodyPr anchor="ctr">
            <a:normAutofit/>
          </a:bodyPr>
          <a:lstStyle/>
          <a:p>
            <a:r>
              <a:rPr lang="pt-BR" sz="1400" dirty="0"/>
              <a:t>Módulo I</a:t>
            </a:r>
          </a:p>
        </p:txBody>
      </p:sp>
      <p:sp>
        <p:nvSpPr>
          <p:cNvPr id="16" name="Retângulo 15">
            <a:extLst>
              <a:ext uri="{FF2B5EF4-FFF2-40B4-BE49-F238E27FC236}">
                <a16:creationId xmlns:a16="http://schemas.microsoft.com/office/drawing/2014/main" id="{08E4A17A-E960-9638-6F75-1FCCF60947BB}"/>
              </a:ext>
            </a:extLst>
          </p:cNvPr>
          <p:cNvSpPr/>
          <p:nvPr/>
        </p:nvSpPr>
        <p:spPr>
          <a:xfrm rot="16200000">
            <a:off x="-3251499" y="3251499"/>
            <a:ext cx="6858000" cy="355002"/>
          </a:xfrm>
          <a:prstGeom prst="rect">
            <a:avLst/>
          </a:pr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97688CF2-4854-C668-3F46-EFA437B8C304}"/>
              </a:ext>
            </a:extLst>
          </p:cNvPr>
          <p:cNvCxnSpPr>
            <a:cxnSpLocks/>
          </p:cNvCxnSpPr>
          <p:nvPr/>
        </p:nvCxnSpPr>
        <p:spPr>
          <a:xfrm>
            <a:off x="741680" y="944880"/>
            <a:ext cx="9550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0F4B9738-EC68-D585-02D0-B7A217F1DD56}"/>
              </a:ext>
            </a:extLst>
          </p:cNvPr>
          <p:cNvSpPr txBox="1">
            <a:spLocks/>
          </p:cNvSpPr>
          <p:nvPr/>
        </p:nvSpPr>
        <p:spPr>
          <a:xfrm>
            <a:off x="640078" y="985556"/>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b="1" dirty="0"/>
              <a:t>Preparação do ambiente de trabalho</a:t>
            </a:r>
          </a:p>
        </p:txBody>
      </p:sp>
      <p:sp>
        <p:nvSpPr>
          <p:cNvPr id="3" name="Título 4">
            <a:extLst>
              <a:ext uri="{FF2B5EF4-FFF2-40B4-BE49-F238E27FC236}">
                <a16:creationId xmlns:a16="http://schemas.microsoft.com/office/drawing/2014/main" id="{B28DE0BB-F50F-0A82-34D5-7C3FD651219D}"/>
              </a:ext>
            </a:extLst>
          </p:cNvPr>
          <p:cNvSpPr txBox="1">
            <a:spLocks/>
          </p:cNvSpPr>
          <p:nvPr/>
        </p:nvSpPr>
        <p:spPr>
          <a:xfrm>
            <a:off x="640079" y="1219588"/>
            <a:ext cx="5455921" cy="3867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200" i="1" dirty="0"/>
              <a:t>Acessando o Google Earth Engine e criando um Cloud Project</a:t>
            </a:r>
          </a:p>
        </p:txBody>
      </p:sp>
      <p:sp>
        <p:nvSpPr>
          <p:cNvPr id="6" name="Elipse 5">
            <a:extLst>
              <a:ext uri="{FF2B5EF4-FFF2-40B4-BE49-F238E27FC236}">
                <a16:creationId xmlns:a16="http://schemas.microsoft.com/office/drawing/2014/main" id="{465D9AE6-0C9D-DE50-6715-3B46CCB847D7}"/>
              </a:ext>
            </a:extLst>
          </p:cNvPr>
          <p:cNvSpPr/>
          <p:nvPr/>
        </p:nvSpPr>
        <p:spPr>
          <a:xfrm>
            <a:off x="11490960" y="6207760"/>
            <a:ext cx="540000" cy="540000"/>
          </a:xfrm>
          <a:prstGeom prst="ellipse">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fld id="{D50F09C9-BD50-4645-AD54-57227503C848}" type="slidenum">
              <a:rPr lang="pt-BR" sz="1100" b="1"/>
              <a:t>9</a:t>
            </a:fld>
            <a:endParaRPr lang="pt-BR" sz="1100" b="1" dirty="0"/>
          </a:p>
        </p:txBody>
      </p:sp>
      <p:pic>
        <p:nvPicPr>
          <p:cNvPr id="2" name="Gráfico 1" descr="Peças de quebra-cabeça com preenchimento sólido">
            <a:extLst>
              <a:ext uri="{FF2B5EF4-FFF2-40B4-BE49-F238E27FC236}">
                <a16:creationId xmlns:a16="http://schemas.microsoft.com/office/drawing/2014/main" id="{B50E4205-C0FE-9BC0-F2D6-A5CE6F55FB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500000">
            <a:off x="10688917" y="691903"/>
            <a:ext cx="914400" cy="914400"/>
          </a:xfrm>
          <a:prstGeom prst="rect">
            <a:avLst/>
          </a:prstGeom>
        </p:spPr>
      </p:pic>
      <p:pic>
        <p:nvPicPr>
          <p:cNvPr id="10" name="Imagem 9">
            <a:extLst>
              <a:ext uri="{FF2B5EF4-FFF2-40B4-BE49-F238E27FC236}">
                <a16:creationId xmlns:a16="http://schemas.microsoft.com/office/drawing/2014/main" id="{3A26B35F-E2F0-EB21-37DA-ED4F01F5E3DA}"/>
              </a:ext>
            </a:extLst>
          </p:cNvPr>
          <p:cNvPicPr>
            <a:picLocks noChangeAspect="1"/>
          </p:cNvPicPr>
          <p:nvPr/>
        </p:nvPicPr>
        <p:blipFill>
          <a:blip r:embed="rId4"/>
          <a:stretch>
            <a:fillRect/>
          </a:stretch>
        </p:blipFill>
        <p:spPr>
          <a:xfrm>
            <a:off x="2028799" y="1692676"/>
            <a:ext cx="8134400" cy="4575600"/>
          </a:xfrm>
          <a:prstGeom prst="rect">
            <a:avLst/>
          </a:prstGeom>
        </p:spPr>
      </p:pic>
    </p:spTree>
    <p:extLst>
      <p:ext uri="{BB962C8B-B14F-4D97-AF65-F5344CB8AC3E}">
        <p14:creationId xmlns:p14="http://schemas.microsoft.com/office/powerpoint/2010/main" val="940840464"/>
      </p:ext>
    </p:extLst>
  </p:cSld>
  <p:clrMapOvr>
    <a:masterClrMapping/>
  </p:clrMapOvr>
</p:sld>
</file>

<file path=ppt/theme/theme1.xml><?xml version="1.0" encoding="utf-8"?>
<a:theme xmlns:a="http://schemas.openxmlformats.org/drawingml/2006/main" name="Tema do Office">
  <a:themeElements>
    <a:clrScheme name="Earth Engine">
      <a:dk1>
        <a:srgbClr val="262626"/>
      </a:dk1>
      <a:lt1>
        <a:srgbClr val="F2F2F2"/>
      </a:lt1>
      <a:dk2>
        <a:srgbClr val="1F3864"/>
      </a:dk2>
      <a:lt2>
        <a:srgbClr val="EDEDED"/>
      </a:lt2>
      <a:accent1>
        <a:srgbClr val="034A90"/>
      </a:accent1>
      <a:accent2>
        <a:srgbClr val="70985E"/>
      </a:accent2>
      <a:accent3>
        <a:srgbClr val="C2DFFD"/>
      </a:accent3>
      <a:accent4>
        <a:srgbClr val="C9C9C9"/>
      </a:accent4>
      <a:accent5>
        <a:srgbClr val="525252"/>
      </a:accent5>
      <a:accent6>
        <a:srgbClr val="8496B0"/>
      </a:accent6>
      <a:hlink>
        <a:srgbClr val="517CC9"/>
      </a:hlink>
      <a:folHlink>
        <a:srgbClr val="5C5C5C"/>
      </a:folHlink>
    </a:clrScheme>
    <a:fontScheme name="Roboto e Montserrat">
      <a:majorFont>
        <a:latin typeface="Roboto"/>
        <a:ea typeface=""/>
        <a:cs typeface=""/>
      </a:majorFont>
      <a:minorFont>
        <a:latin typeface=" 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789</TotalTime>
  <Words>3521</Words>
  <Application>Microsoft Office PowerPoint</Application>
  <PresentationFormat>Widescreen</PresentationFormat>
  <Paragraphs>482</Paragraphs>
  <Slides>43</Slides>
  <Notes>5</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43</vt:i4>
      </vt:variant>
    </vt:vector>
  </HeadingPairs>
  <TitlesOfParts>
    <vt:vector size="52" baseType="lpstr">
      <vt:lpstr> Montserrat Light</vt:lpstr>
      <vt:lpstr>Arial</vt:lpstr>
      <vt:lpstr>Calibri</vt:lpstr>
      <vt:lpstr>Consolas</vt:lpstr>
      <vt:lpstr>Montserrat Light</vt:lpstr>
      <vt:lpstr>Montserrat Medium</vt:lpstr>
      <vt:lpstr>Roboto</vt:lpstr>
      <vt:lpstr>Times New Roman</vt:lpstr>
      <vt:lpstr>Tema do Office</vt:lpstr>
      <vt:lpstr>Introdução ao Google Earth Engine</vt:lpstr>
      <vt:lpstr>Introdução ao Google Earth Engine</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Apresentação do PowerPoint</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lpstr>Módulo 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Alan Rhoden</dc:creator>
  <cp:lastModifiedBy>Alan Rhoden</cp:lastModifiedBy>
  <cp:revision>35</cp:revision>
  <dcterms:created xsi:type="dcterms:W3CDTF">2025-04-26T12:04:51Z</dcterms:created>
  <dcterms:modified xsi:type="dcterms:W3CDTF">2025-04-28T14:49:03Z</dcterms:modified>
</cp:coreProperties>
</file>